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8" r:id="rId4"/>
    <p:sldMasterId id="2147483672" r:id="rId5"/>
  </p:sldMasterIdLst>
  <p:notesMasterIdLst>
    <p:notesMasterId r:id="rId17"/>
  </p:notesMasterIdLst>
  <p:handoutMasterIdLst>
    <p:handoutMasterId r:id="rId18"/>
  </p:handoutMasterIdLst>
  <p:sldIdLst>
    <p:sldId id="388" r:id="rId6"/>
    <p:sldId id="639" r:id="rId7"/>
    <p:sldId id="654" r:id="rId8"/>
    <p:sldId id="651" r:id="rId9"/>
    <p:sldId id="655" r:id="rId10"/>
    <p:sldId id="653" r:id="rId11"/>
    <p:sldId id="640" r:id="rId12"/>
    <p:sldId id="648" r:id="rId13"/>
    <p:sldId id="649" r:id="rId14"/>
    <p:sldId id="638" r:id="rId15"/>
    <p:sldId id="641" r:id="rId16"/>
  </p:sldIdLst>
  <p:sldSz cx="9144000" cy="6858000" type="screen4x3"/>
  <p:notesSz cx="6889750"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9" pos="2784" userDrawn="1">
          <p15:clr>
            <a:srgbClr val="A4A3A4"/>
          </p15:clr>
        </p15:guide>
        <p15:guide id="21" pos="144" userDrawn="1">
          <p15:clr>
            <a:srgbClr val="A4A3A4"/>
          </p15:clr>
        </p15:guide>
        <p15:guide id="22" orient="horz" pos="2544" userDrawn="1">
          <p15:clr>
            <a:srgbClr val="A4A3A4"/>
          </p15:clr>
        </p15:guide>
        <p15:guide id="23" orient="horz" pos="4176" userDrawn="1">
          <p15:clr>
            <a:srgbClr val="A4A3A4"/>
          </p15:clr>
        </p15:guide>
      </p15:sldGuideLst>
    </p:ext>
    <p:ext uri="{2D200454-40CA-4A62-9FC3-DE9A4176ACB9}">
      <p15:notesGuideLst xmlns:p15="http://schemas.microsoft.com/office/powerpoint/2012/main">
        <p15:guide id="1" orient="horz" pos="3184" userDrawn="1">
          <p15:clr>
            <a:srgbClr val="A4A3A4"/>
          </p15:clr>
        </p15:guide>
        <p15:guide id="2" pos="2173" userDrawn="1">
          <p15:clr>
            <a:srgbClr val="A4A3A4"/>
          </p15:clr>
        </p15:guide>
        <p15:guide id="3" orient="horz" pos="3157" userDrawn="1">
          <p15:clr>
            <a:srgbClr val="A4A3A4"/>
          </p15:clr>
        </p15:guide>
        <p15:guide id="4" pos="217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a Vida Villanueva" initials="MVV"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66"/>
    <a:srgbClr val="00355C"/>
    <a:srgbClr val="005392"/>
    <a:srgbClr val="339933"/>
    <a:srgbClr val="00589A"/>
    <a:srgbClr val="C0C0DA"/>
    <a:srgbClr val="00003E"/>
    <a:srgbClr val="B3ABEF"/>
    <a:srgbClr val="609F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F22A4E-3D31-47E9-8071-E5462AE86ED2}" v="4" dt="2022-12-28T12:26:09.974"/>
  </p1510:revLst>
</p1510:revInfo>
</file>

<file path=ppt/tableStyles.xml><?xml version="1.0" encoding="utf-8"?>
<a:tblStyleLst xmlns:a="http://schemas.openxmlformats.org/drawingml/2006/main" def="{69D073F8-1565-44D7-B386-08B59EADF2EE}">
  <a:tblStyle styleId="{69D073F8-1565-44D7-B386-08B59EADF2EE}" styleName="PwC Table">
    <a:wholeTbl>
      <a:tcTxStyle>
        <a:fontRef idx="maj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w="38100" cmpd="sng">
              <a:noFill/>
            </a:ln>
          </a:bottom>
        </a:tcBdr>
      </a:tcStyle>
    </a:band1H>
    <a:band2H>
      <a:tcStyle>
        <a:tcBdr>
          <a:bottom>
            <a:ln w="38100" cmpd="sng">
              <a:noFill/>
            </a:ln>
          </a:bottom>
        </a:tcBdr>
      </a:tcStyle>
    </a:band2H>
    <a:firstCol>
      <a:tcTxStyle i="on">
        <a:fontRef idx="major">
          <a:prstClr val="black"/>
        </a:fontRef>
        <a:schemeClr val="dk1"/>
      </a:tcTxStyle>
      <a:tcStyle>
        <a:tcBdr/>
        <a:fill>
          <a:noFill/>
        </a:fill>
      </a:tcStyle>
    </a:firstCol>
    <a:firstRow>
      <a:tcTxStyle b="on">
        <a:fontRef idx="major">
          <a:prstClr val="black"/>
        </a:fontRef>
        <a:schemeClr val="dk2"/>
      </a:tcTxStyle>
      <a:tcStyle>
        <a:tcBdr>
          <a:bottom>
            <a:ln w="38100" cmpd="sng">
              <a:no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31" autoAdjust="0"/>
    <p:restoredTop sz="93191" autoAdjust="0"/>
  </p:normalViewPr>
  <p:slideViewPr>
    <p:cSldViewPr>
      <p:cViewPr varScale="1">
        <p:scale>
          <a:sx n="114" d="100"/>
          <a:sy n="114" d="100"/>
        </p:scale>
        <p:origin x="1500" y="102"/>
      </p:cViewPr>
      <p:guideLst>
        <p:guide pos="2784"/>
        <p:guide pos="144"/>
        <p:guide orient="horz" pos="2544"/>
        <p:guide orient="horz" pos="4176"/>
      </p:guideLst>
    </p:cSldViewPr>
  </p:slideViewPr>
  <p:outlineViewPr>
    <p:cViewPr>
      <p:scale>
        <a:sx n="33" d="100"/>
        <a:sy n="33" d="100"/>
      </p:scale>
      <p:origin x="48" y="1858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3372" y="-90"/>
      </p:cViewPr>
      <p:guideLst>
        <p:guide orient="horz" pos="3184"/>
        <p:guide pos="2173"/>
        <p:guide orient="horz" pos="3157"/>
        <p:guide pos="217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4"/>
            <a:ext cx="2985558" cy="501093"/>
          </a:xfrm>
          <a:prstGeom prst="rect">
            <a:avLst/>
          </a:prstGeom>
        </p:spPr>
        <p:txBody>
          <a:bodyPr vert="horz" lIns="87144" tIns="43572" rIns="87144" bIns="43572" rtlCol="0"/>
          <a:lstStyle>
            <a:lvl1pPr algn="l">
              <a:defRPr sz="1100"/>
            </a:lvl1pPr>
          </a:lstStyle>
          <a:p>
            <a:endParaRPr lang="it-IT" dirty="0">
              <a:latin typeface="Arial" pitchFamily="34" charset="0"/>
              <a:cs typeface="Arial" pitchFamily="34" charset="0"/>
            </a:endParaRPr>
          </a:p>
        </p:txBody>
      </p:sp>
      <p:sp>
        <p:nvSpPr>
          <p:cNvPr id="3" name="Date Placeholder 2"/>
          <p:cNvSpPr>
            <a:spLocks noGrp="1"/>
          </p:cNvSpPr>
          <p:nvPr>
            <p:ph type="dt" sz="quarter" idx="1"/>
          </p:nvPr>
        </p:nvSpPr>
        <p:spPr>
          <a:xfrm>
            <a:off x="3902601" y="4"/>
            <a:ext cx="2985558" cy="501093"/>
          </a:xfrm>
          <a:prstGeom prst="rect">
            <a:avLst/>
          </a:prstGeom>
        </p:spPr>
        <p:txBody>
          <a:bodyPr vert="horz" lIns="87144" tIns="43572" rIns="87144" bIns="43572" rtlCol="0"/>
          <a:lstStyle>
            <a:lvl1pPr algn="r">
              <a:defRPr sz="1100"/>
            </a:lvl1pPr>
          </a:lstStyle>
          <a:p>
            <a:fld id="{35F05CFF-548C-4E04-B325-CF1209D66BDC}" type="datetimeFigureOut">
              <a:rPr lang="it-IT" smtClean="0">
                <a:latin typeface="Arial" pitchFamily="34" charset="0"/>
                <a:cs typeface="Arial" pitchFamily="34" charset="0"/>
              </a:rPr>
              <a:pPr/>
              <a:t>06/02/2023</a:t>
            </a:fld>
            <a:endParaRPr lang="it-IT" dirty="0">
              <a:latin typeface="Arial" pitchFamily="34" charset="0"/>
              <a:cs typeface="Arial" pitchFamily="34" charset="0"/>
            </a:endParaRPr>
          </a:p>
        </p:txBody>
      </p:sp>
      <p:sp>
        <p:nvSpPr>
          <p:cNvPr id="4" name="Footer Placeholder 3"/>
          <p:cNvSpPr>
            <a:spLocks noGrp="1"/>
          </p:cNvSpPr>
          <p:nvPr>
            <p:ph type="ftr" sz="quarter" idx="2"/>
          </p:nvPr>
        </p:nvSpPr>
        <p:spPr>
          <a:xfrm>
            <a:off x="5" y="9519059"/>
            <a:ext cx="2985558" cy="501093"/>
          </a:xfrm>
          <a:prstGeom prst="rect">
            <a:avLst/>
          </a:prstGeom>
        </p:spPr>
        <p:txBody>
          <a:bodyPr vert="horz" lIns="87144" tIns="43572" rIns="87144" bIns="43572" rtlCol="0" anchor="b"/>
          <a:lstStyle>
            <a:lvl1pPr algn="l">
              <a:defRPr sz="1100"/>
            </a:lvl1pPr>
          </a:lstStyle>
          <a:p>
            <a:endParaRPr lang="it-IT" dirty="0">
              <a:latin typeface="Arial" pitchFamily="34" charset="0"/>
              <a:cs typeface="Arial" pitchFamily="34" charset="0"/>
            </a:endParaRPr>
          </a:p>
        </p:txBody>
      </p:sp>
      <p:sp>
        <p:nvSpPr>
          <p:cNvPr id="5" name="Slide Number Placeholder 4"/>
          <p:cNvSpPr>
            <a:spLocks noGrp="1"/>
          </p:cNvSpPr>
          <p:nvPr>
            <p:ph type="sldNum" sz="quarter" idx="3"/>
          </p:nvPr>
        </p:nvSpPr>
        <p:spPr>
          <a:xfrm>
            <a:off x="3902601" y="9519059"/>
            <a:ext cx="2985558" cy="501093"/>
          </a:xfrm>
          <a:prstGeom prst="rect">
            <a:avLst/>
          </a:prstGeom>
        </p:spPr>
        <p:txBody>
          <a:bodyPr vert="horz" lIns="87144" tIns="43572" rIns="87144" bIns="43572" rtlCol="0" anchor="b"/>
          <a:lstStyle>
            <a:lvl1pPr algn="r">
              <a:defRPr sz="1100"/>
            </a:lvl1pPr>
          </a:lstStyle>
          <a:p>
            <a:fld id="{4EE90EF7-3E10-491C-87C2-59674BB3AAF6}" type="slidenum">
              <a:rPr lang="it-IT" smtClean="0">
                <a:latin typeface="Arial" pitchFamily="34" charset="0"/>
                <a:cs typeface="Arial" pitchFamily="34" charset="0"/>
              </a:rPr>
              <a:pPr/>
              <a:t>‹N›</a:t>
            </a:fld>
            <a:endParaRPr lang="it-IT" dirty="0">
              <a:latin typeface="Arial" pitchFamily="34" charset="0"/>
              <a:cs typeface="Arial" pitchFamily="34" charset="0"/>
            </a:endParaRPr>
          </a:p>
        </p:txBody>
      </p:sp>
    </p:spTree>
    <p:extLst>
      <p:ext uri="{BB962C8B-B14F-4D97-AF65-F5344CB8AC3E}">
        <p14:creationId xmlns:p14="http://schemas.microsoft.com/office/powerpoint/2010/main" val="23375995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4"/>
            <a:ext cx="2985558" cy="501093"/>
          </a:xfrm>
          <a:prstGeom prst="rect">
            <a:avLst/>
          </a:prstGeom>
        </p:spPr>
        <p:txBody>
          <a:bodyPr vert="horz" lIns="87144" tIns="43572" rIns="87144" bIns="43572" rtlCol="0"/>
          <a:lstStyle>
            <a:lvl1pPr algn="l">
              <a:defRPr sz="1100">
                <a:latin typeface="Arial" pitchFamily="34" charset="0"/>
                <a:cs typeface="Arial" pitchFamily="34" charset="0"/>
              </a:defRPr>
            </a:lvl1pPr>
          </a:lstStyle>
          <a:p>
            <a:endParaRPr lang="it-IT" dirty="0"/>
          </a:p>
        </p:txBody>
      </p:sp>
      <p:sp>
        <p:nvSpPr>
          <p:cNvPr id="3" name="Date Placeholder 2"/>
          <p:cNvSpPr>
            <a:spLocks noGrp="1"/>
          </p:cNvSpPr>
          <p:nvPr>
            <p:ph type="dt" idx="1"/>
          </p:nvPr>
        </p:nvSpPr>
        <p:spPr>
          <a:xfrm>
            <a:off x="3902601" y="4"/>
            <a:ext cx="2985558" cy="501093"/>
          </a:xfrm>
          <a:prstGeom prst="rect">
            <a:avLst/>
          </a:prstGeom>
        </p:spPr>
        <p:txBody>
          <a:bodyPr vert="horz" lIns="87144" tIns="43572" rIns="87144" bIns="43572" rtlCol="0"/>
          <a:lstStyle>
            <a:lvl1pPr algn="r">
              <a:defRPr sz="1100">
                <a:latin typeface="Arial" pitchFamily="34" charset="0"/>
                <a:cs typeface="Arial" pitchFamily="34" charset="0"/>
              </a:defRPr>
            </a:lvl1pPr>
          </a:lstStyle>
          <a:p>
            <a:fld id="{5EFB8DA3-BCA9-4B7D-B50D-14F47506B614}" type="datetimeFigureOut">
              <a:rPr lang="it-IT" smtClean="0"/>
              <a:pPr/>
              <a:t>06/02/2023</a:t>
            </a:fld>
            <a:endParaRPr lang="it-IT" dirty="0"/>
          </a:p>
        </p:txBody>
      </p:sp>
      <p:sp>
        <p:nvSpPr>
          <p:cNvPr id="4" name="Slide Image Placeholder 3"/>
          <p:cNvSpPr>
            <a:spLocks noGrp="1" noRot="1" noChangeAspect="1"/>
          </p:cNvSpPr>
          <p:nvPr>
            <p:ph type="sldImg" idx="2"/>
          </p:nvPr>
        </p:nvSpPr>
        <p:spPr>
          <a:xfrm>
            <a:off x="942975" y="754063"/>
            <a:ext cx="5005388" cy="3754437"/>
          </a:xfrm>
          <a:prstGeom prst="rect">
            <a:avLst/>
          </a:prstGeom>
          <a:noFill/>
          <a:ln w="12700">
            <a:solidFill>
              <a:prstClr val="black"/>
            </a:solidFill>
          </a:ln>
        </p:spPr>
        <p:txBody>
          <a:bodyPr vert="horz" lIns="87144" tIns="43572" rIns="87144" bIns="43572" rtlCol="0" anchor="ctr"/>
          <a:lstStyle/>
          <a:p>
            <a:endParaRPr lang="en-GB"/>
          </a:p>
        </p:txBody>
      </p:sp>
      <p:sp>
        <p:nvSpPr>
          <p:cNvPr id="5" name="Notes Placeholder 4"/>
          <p:cNvSpPr>
            <a:spLocks noGrp="1"/>
          </p:cNvSpPr>
          <p:nvPr>
            <p:ph type="body" sz="quarter" idx="3"/>
          </p:nvPr>
        </p:nvSpPr>
        <p:spPr>
          <a:xfrm>
            <a:off x="688976" y="4760398"/>
            <a:ext cx="5511800" cy="4509851"/>
          </a:xfrm>
          <a:prstGeom prst="rect">
            <a:avLst/>
          </a:prstGeom>
        </p:spPr>
        <p:txBody>
          <a:bodyPr vert="horz" lIns="87144" tIns="43572" rIns="87144" bIns="43572" rtlCol="0">
            <a:normAutofit/>
          </a:bodyPr>
          <a:lstStyle/>
          <a:p>
            <a:pPr lvl="0"/>
            <a:r>
              <a:rPr lang="it-IT" dirty="0"/>
              <a:t>Click to </a:t>
            </a:r>
            <a:r>
              <a:rPr lang="it-IT" dirty="0" err="1"/>
              <a:t>edit</a:t>
            </a:r>
            <a:r>
              <a:rPr lang="it-IT" dirty="0"/>
              <a:t> Master text </a:t>
            </a:r>
            <a:r>
              <a:rPr lang="it-IT" dirty="0" err="1"/>
              <a:t>styles</a:t>
            </a:r>
            <a:endParaRPr lang="it-IT" dirty="0"/>
          </a:p>
          <a:p>
            <a:pPr lvl="1"/>
            <a:r>
              <a:rPr lang="it-IT" dirty="0"/>
              <a:t>Second </a:t>
            </a:r>
            <a:r>
              <a:rPr lang="it-IT" dirty="0" err="1"/>
              <a:t>level</a:t>
            </a:r>
            <a:endParaRPr lang="it-IT" dirty="0"/>
          </a:p>
          <a:p>
            <a:pPr lvl="2"/>
            <a:r>
              <a:rPr lang="it-IT" dirty="0"/>
              <a:t>Third </a:t>
            </a:r>
            <a:r>
              <a:rPr lang="it-IT" dirty="0" err="1"/>
              <a:t>level</a:t>
            </a:r>
            <a:endParaRPr lang="it-IT" dirty="0"/>
          </a:p>
          <a:p>
            <a:pPr lvl="3"/>
            <a:r>
              <a:rPr lang="it-IT" dirty="0" err="1"/>
              <a:t>Fourth</a:t>
            </a:r>
            <a:r>
              <a:rPr lang="it-IT" dirty="0"/>
              <a:t> </a:t>
            </a:r>
            <a:r>
              <a:rPr lang="it-IT" dirty="0" err="1"/>
              <a:t>level</a:t>
            </a:r>
            <a:endParaRPr lang="it-IT" dirty="0"/>
          </a:p>
          <a:p>
            <a:pPr lvl="4"/>
            <a:r>
              <a:rPr lang="it-IT" dirty="0" err="1"/>
              <a:t>Fifth</a:t>
            </a:r>
            <a:r>
              <a:rPr lang="it-IT" dirty="0"/>
              <a:t> </a:t>
            </a:r>
            <a:r>
              <a:rPr lang="it-IT" dirty="0" err="1"/>
              <a:t>level</a:t>
            </a:r>
            <a:endParaRPr lang="it-IT" dirty="0"/>
          </a:p>
        </p:txBody>
      </p:sp>
      <p:sp>
        <p:nvSpPr>
          <p:cNvPr id="6" name="Footer Placeholder 5"/>
          <p:cNvSpPr>
            <a:spLocks noGrp="1"/>
          </p:cNvSpPr>
          <p:nvPr>
            <p:ph type="ftr" sz="quarter" idx="4"/>
          </p:nvPr>
        </p:nvSpPr>
        <p:spPr>
          <a:xfrm>
            <a:off x="5" y="9519059"/>
            <a:ext cx="2985558" cy="501093"/>
          </a:xfrm>
          <a:prstGeom prst="rect">
            <a:avLst/>
          </a:prstGeom>
        </p:spPr>
        <p:txBody>
          <a:bodyPr vert="horz" lIns="87144" tIns="43572" rIns="87144" bIns="43572" rtlCol="0" anchor="b"/>
          <a:lstStyle>
            <a:lvl1pPr algn="l">
              <a:defRPr sz="1100">
                <a:latin typeface="Arial" pitchFamily="34" charset="0"/>
                <a:cs typeface="Arial" pitchFamily="34" charset="0"/>
              </a:defRPr>
            </a:lvl1pPr>
          </a:lstStyle>
          <a:p>
            <a:endParaRPr lang="it-IT" dirty="0"/>
          </a:p>
        </p:txBody>
      </p:sp>
      <p:sp>
        <p:nvSpPr>
          <p:cNvPr id="7" name="Slide Number Placeholder 6"/>
          <p:cNvSpPr>
            <a:spLocks noGrp="1"/>
          </p:cNvSpPr>
          <p:nvPr>
            <p:ph type="sldNum" sz="quarter" idx="5"/>
          </p:nvPr>
        </p:nvSpPr>
        <p:spPr>
          <a:xfrm>
            <a:off x="3902601" y="9519059"/>
            <a:ext cx="2985558" cy="501093"/>
          </a:xfrm>
          <a:prstGeom prst="rect">
            <a:avLst/>
          </a:prstGeom>
        </p:spPr>
        <p:txBody>
          <a:bodyPr vert="horz" lIns="87144" tIns="43572" rIns="87144" bIns="43572" rtlCol="0" anchor="b"/>
          <a:lstStyle>
            <a:lvl1pPr algn="r">
              <a:defRPr sz="1100">
                <a:latin typeface="Arial" pitchFamily="34" charset="0"/>
                <a:cs typeface="Arial" pitchFamily="34" charset="0"/>
              </a:defRPr>
            </a:lvl1pPr>
          </a:lstStyle>
          <a:p>
            <a:fld id="{F07B8F03-BC93-4120-96CA-A36DF640BE24}" type="slidenum">
              <a:rPr lang="it-IT" smtClean="0"/>
              <a:pPr/>
              <a:t>‹N›</a:t>
            </a:fld>
            <a:endParaRPr lang="it-IT" dirty="0"/>
          </a:p>
        </p:txBody>
      </p:sp>
    </p:spTree>
    <p:extLst>
      <p:ext uri="{BB962C8B-B14F-4D97-AF65-F5344CB8AC3E}">
        <p14:creationId xmlns:p14="http://schemas.microsoft.com/office/powerpoint/2010/main" val="242598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Arial" pitchFamily="34" charset="0"/>
      </a:defRPr>
    </a:lvl1pPr>
    <a:lvl2pPr marL="457200" algn="l" defTabSz="914400" rtl="0" eaLnBrk="1" latinLnBrk="0" hangingPunct="1">
      <a:defRPr sz="1200" kern="1200">
        <a:solidFill>
          <a:schemeClr val="tx1"/>
        </a:solidFill>
        <a:latin typeface="Arial" pitchFamily="34" charset="0"/>
        <a:ea typeface="+mn-ea"/>
        <a:cs typeface="Arial" pitchFamily="34" charset="0"/>
      </a:defRPr>
    </a:lvl2pPr>
    <a:lvl3pPr marL="914400" algn="l" defTabSz="914400" rtl="0" eaLnBrk="1" latinLnBrk="0" hangingPunct="1">
      <a:defRPr sz="1200" kern="1200">
        <a:solidFill>
          <a:schemeClr val="tx1"/>
        </a:solidFill>
        <a:latin typeface="Arial" pitchFamily="34" charset="0"/>
        <a:ea typeface="+mn-ea"/>
        <a:cs typeface="Arial" pitchFamily="34" charset="0"/>
      </a:defRPr>
    </a:lvl3pPr>
    <a:lvl4pPr marL="1371600" algn="l" defTabSz="914400" rtl="0" eaLnBrk="1" latinLnBrk="0" hangingPunct="1">
      <a:defRPr sz="1200" kern="1200">
        <a:solidFill>
          <a:schemeClr val="tx1"/>
        </a:solidFill>
        <a:latin typeface="Arial" pitchFamily="34" charset="0"/>
        <a:ea typeface="+mn-ea"/>
        <a:cs typeface="Arial" pitchFamily="34" charset="0"/>
      </a:defRPr>
    </a:lvl4pPr>
    <a:lvl5pPr marL="1828800" algn="l" defTabSz="914400" rtl="0" eaLnBrk="1" latinLnBrk="0" hangingPunct="1">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F07B8F03-BC93-4120-96CA-A36DF640BE24}" type="slidenum">
              <a:rPr lang="it-IT" smtClean="0">
                <a:solidFill>
                  <a:prstClr val="black"/>
                </a:solidFill>
              </a:rPr>
              <a:pPr/>
              <a:t>1</a:t>
            </a:fld>
            <a:endParaRPr lang="it-IT" dirty="0">
              <a:solidFill>
                <a:prstClr val="black"/>
              </a:solidFill>
            </a:endParaRPr>
          </a:p>
        </p:txBody>
      </p:sp>
    </p:spTree>
    <p:extLst>
      <p:ext uri="{BB962C8B-B14F-4D97-AF65-F5344CB8AC3E}">
        <p14:creationId xmlns:p14="http://schemas.microsoft.com/office/powerpoint/2010/main" val="28246696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fld id="{F07B8F03-BC93-4120-96CA-A36DF640BE24}" type="slidenum">
              <a:rPr lang="it-IT" smtClean="0">
                <a:solidFill>
                  <a:prstClr val="black"/>
                </a:solidFill>
              </a:rPr>
              <a:pPr/>
              <a:t>10</a:t>
            </a:fld>
            <a:endParaRPr lang="it-IT" dirty="0">
              <a:solidFill>
                <a:prstClr val="black"/>
              </a:solidFill>
            </a:endParaRPr>
          </a:p>
        </p:txBody>
      </p:sp>
    </p:spTree>
    <p:extLst>
      <p:ext uri="{BB962C8B-B14F-4D97-AF65-F5344CB8AC3E}">
        <p14:creationId xmlns:p14="http://schemas.microsoft.com/office/powerpoint/2010/main" val="4273804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fld id="{F07B8F03-BC93-4120-96CA-A36DF640BE24}" type="slidenum">
              <a:rPr lang="it-IT" smtClean="0">
                <a:solidFill>
                  <a:prstClr val="black"/>
                </a:solidFill>
              </a:rPr>
              <a:pPr/>
              <a:t>11</a:t>
            </a:fld>
            <a:endParaRPr lang="it-IT" dirty="0">
              <a:solidFill>
                <a:prstClr val="black"/>
              </a:solidFill>
            </a:endParaRPr>
          </a:p>
        </p:txBody>
      </p:sp>
    </p:spTree>
    <p:extLst>
      <p:ext uri="{BB962C8B-B14F-4D97-AF65-F5344CB8AC3E}">
        <p14:creationId xmlns:p14="http://schemas.microsoft.com/office/powerpoint/2010/main" val="963835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fld id="{F07B8F03-BC93-4120-96CA-A36DF640BE24}" type="slidenum">
              <a:rPr lang="it-IT" smtClean="0">
                <a:solidFill>
                  <a:prstClr val="black"/>
                </a:solidFill>
              </a:rPr>
              <a:pPr/>
              <a:t>2</a:t>
            </a:fld>
            <a:endParaRPr lang="it-IT" dirty="0">
              <a:solidFill>
                <a:prstClr val="black"/>
              </a:solidFill>
            </a:endParaRPr>
          </a:p>
        </p:txBody>
      </p:sp>
    </p:spTree>
    <p:extLst>
      <p:ext uri="{BB962C8B-B14F-4D97-AF65-F5344CB8AC3E}">
        <p14:creationId xmlns:p14="http://schemas.microsoft.com/office/powerpoint/2010/main" val="3658050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fld id="{F07B8F03-BC93-4120-96CA-A36DF640BE24}" type="slidenum">
              <a:rPr lang="it-IT" smtClean="0">
                <a:solidFill>
                  <a:prstClr val="black"/>
                </a:solidFill>
              </a:rPr>
              <a:pPr/>
              <a:t>3</a:t>
            </a:fld>
            <a:endParaRPr lang="it-IT" dirty="0">
              <a:solidFill>
                <a:prstClr val="black"/>
              </a:solidFill>
            </a:endParaRPr>
          </a:p>
        </p:txBody>
      </p:sp>
    </p:spTree>
    <p:extLst>
      <p:ext uri="{BB962C8B-B14F-4D97-AF65-F5344CB8AC3E}">
        <p14:creationId xmlns:p14="http://schemas.microsoft.com/office/powerpoint/2010/main" val="2822904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fld id="{F07B8F03-BC93-4120-96CA-A36DF640BE24}" type="slidenum">
              <a:rPr lang="it-IT" smtClean="0">
                <a:solidFill>
                  <a:prstClr val="black"/>
                </a:solidFill>
              </a:rPr>
              <a:pPr/>
              <a:t>4</a:t>
            </a:fld>
            <a:endParaRPr lang="it-IT" dirty="0">
              <a:solidFill>
                <a:prstClr val="black"/>
              </a:solidFill>
            </a:endParaRPr>
          </a:p>
        </p:txBody>
      </p:sp>
    </p:spTree>
    <p:extLst>
      <p:ext uri="{BB962C8B-B14F-4D97-AF65-F5344CB8AC3E}">
        <p14:creationId xmlns:p14="http://schemas.microsoft.com/office/powerpoint/2010/main" val="3541187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fld id="{F07B8F03-BC93-4120-96CA-A36DF640BE24}" type="slidenum">
              <a:rPr lang="it-IT" smtClean="0">
                <a:solidFill>
                  <a:prstClr val="black"/>
                </a:solidFill>
              </a:rPr>
              <a:pPr/>
              <a:t>5</a:t>
            </a:fld>
            <a:endParaRPr lang="it-IT" dirty="0">
              <a:solidFill>
                <a:prstClr val="black"/>
              </a:solidFill>
            </a:endParaRPr>
          </a:p>
        </p:txBody>
      </p:sp>
    </p:spTree>
    <p:extLst>
      <p:ext uri="{BB962C8B-B14F-4D97-AF65-F5344CB8AC3E}">
        <p14:creationId xmlns:p14="http://schemas.microsoft.com/office/powerpoint/2010/main" val="2106804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fld id="{F07B8F03-BC93-4120-96CA-A36DF640BE24}" type="slidenum">
              <a:rPr lang="it-IT" smtClean="0">
                <a:solidFill>
                  <a:prstClr val="black"/>
                </a:solidFill>
              </a:rPr>
              <a:pPr/>
              <a:t>6</a:t>
            </a:fld>
            <a:endParaRPr lang="it-IT" dirty="0">
              <a:solidFill>
                <a:prstClr val="black"/>
              </a:solidFill>
            </a:endParaRPr>
          </a:p>
        </p:txBody>
      </p:sp>
    </p:spTree>
    <p:extLst>
      <p:ext uri="{BB962C8B-B14F-4D97-AF65-F5344CB8AC3E}">
        <p14:creationId xmlns:p14="http://schemas.microsoft.com/office/powerpoint/2010/main" val="2236085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fld id="{F07B8F03-BC93-4120-96CA-A36DF640BE24}" type="slidenum">
              <a:rPr lang="it-IT" smtClean="0">
                <a:solidFill>
                  <a:prstClr val="black"/>
                </a:solidFill>
              </a:rPr>
              <a:pPr/>
              <a:t>7</a:t>
            </a:fld>
            <a:endParaRPr lang="it-IT" dirty="0">
              <a:solidFill>
                <a:prstClr val="black"/>
              </a:solidFill>
            </a:endParaRPr>
          </a:p>
        </p:txBody>
      </p:sp>
    </p:spTree>
    <p:extLst>
      <p:ext uri="{BB962C8B-B14F-4D97-AF65-F5344CB8AC3E}">
        <p14:creationId xmlns:p14="http://schemas.microsoft.com/office/powerpoint/2010/main" val="42357390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fld id="{F07B8F03-BC93-4120-96CA-A36DF640BE24}" type="slidenum">
              <a:rPr lang="it-IT" smtClean="0">
                <a:solidFill>
                  <a:prstClr val="black"/>
                </a:solidFill>
              </a:rPr>
              <a:pPr/>
              <a:t>8</a:t>
            </a:fld>
            <a:endParaRPr lang="it-IT" dirty="0">
              <a:solidFill>
                <a:prstClr val="black"/>
              </a:solidFill>
            </a:endParaRPr>
          </a:p>
        </p:txBody>
      </p:sp>
    </p:spTree>
    <p:extLst>
      <p:ext uri="{BB962C8B-B14F-4D97-AF65-F5344CB8AC3E}">
        <p14:creationId xmlns:p14="http://schemas.microsoft.com/office/powerpoint/2010/main" val="4247310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fld id="{F07B8F03-BC93-4120-96CA-A36DF640BE24}" type="slidenum">
              <a:rPr lang="it-IT" smtClean="0">
                <a:solidFill>
                  <a:prstClr val="black"/>
                </a:solidFill>
              </a:rPr>
              <a:pPr/>
              <a:t>9</a:t>
            </a:fld>
            <a:endParaRPr lang="it-IT" dirty="0">
              <a:solidFill>
                <a:prstClr val="black"/>
              </a:solidFill>
            </a:endParaRPr>
          </a:p>
        </p:txBody>
      </p:sp>
    </p:spTree>
    <p:extLst>
      <p:ext uri="{BB962C8B-B14F-4D97-AF65-F5344CB8AC3E}">
        <p14:creationId xmlns:p14="http://schemas.microsoft.com/office/powerpoint/2010/main" val="17691956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One">
    <p:spTree>
      <p:nvGrpSpPr>
        <p:cNvPr id="1" name=""/>
        <p:cNvGrpSpPr/>
        <p:nvPr/>
      </p:nvGrpSpPr>
      <p:grpSpPr>
        <a:xfrm>
          <a:off x="0" y="0"/>
          <a:ext cx="0" cy="0"/>
          <a:chOff x="0" y="0"/>
          <a:chExt cx="0" cy="0"/>
        </a:xfrm>
      </p:grpSpPr>
      <p:cxnSp>
        <p:nvCxnSpPr>
          <p:cNvPr id="38" name="Shape 14"/>
          <p:cNvCxnSpPr/>
          <p:nvPr userDrawn="1"/>
        </p:nvCxnSpPr>
        <p:spPr>
          <a:xfrm rot="5400000" flipH="1" flipV="1">
            <a:off x="4535632" y="-3427799"/>
            <a:ext cx="252000" cy="8784000"/>
          </a:xfrm>
          <a:prstGeom prst="bentConnector2">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pic>
        <p:nvPicPr>
          <p:cNvPr id="14" name="Picture 2" descr="soresa-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67600" y="152400"/>
            <a:ext cx="1444625" cy="3621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1185592"/>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FBD580-9E6C-4B15-A5B9-DFBA771842FD}"/>
              </a:ext>
            </a:extLst>
          </p:cNvPr>
          <p:cNvSpPr>
            <a:spLocks noGrp="1"/>
          </p:cNvSpPr>
          <p:nvPr>
            <p:ph type="dt" sz="half" idx="10"/>
          </p:nvPr>
        </p:nvSpPr>
        <p:spPr/>
        <p:txBody>
          <a:bodyPr/>
          <a:lstStyle/>
          <a:p>
            <a:fld id="{D76CA81E-2B68-496C-AF8A-A03C69014607}" type="datetimeFigureOut">
              <a:rPr lang="en-US" smtClean="0"/>
              <a:t>2/6/2023</a:t>
            </a:fld>
            <a:endParaRPr lang="en-US"/>
          </a:p>
        </p:txBody>
      </p:sp>
      <p:sp>
        <p:nvSpPr>
          <p:cNvPr id="3" name="Footer Placeholder 2">
            <a:extLst>
              <a:ext uri="{FF2B5EF4-FFF2-40B4-BE49-F238E27FC236}">
                <a16:creationId xmlns:a16="http://schemas.microsoft.com/office/drawing/2014/main" id="{ACE3C58B-999C-42C9-8CDD-8C357498506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36BB66-1024-43C6-B73C-EA96289D2542}"/>
              </a:ext>
            </a:extLst>
          </p:cNvPr>
          <p:cNvSpPr>
            <a:spLocks noGrp="1"/>
          </p:cNvSpPr>
          <p:nvPr>
            <p:ph type="sldNum" sz="quarter" idx="12"/>
          </p:nvPr>
        </p:nvSpPr>
        <p:spPr/>
        <p:txBody>
          <a:bodyPr/>
          <a:lstStyle/>
          <a:p>
            <a:fld id="{F27D8C3A-638A-4CDF-A22B-ADE61599605E}" type="slidenum">
              <a:rPr lang="en-US" smtClean="0"/>
              <a:t>‹N›</a:t>
            </a:fld>
            <a:endParaRPr lang="en-US"/>
          </a:p>
        </p:txBody>
      </p:sp>
    </p:spTree>
    <p:extLst>
      <p:ext uri="{BB962C8B-B14F-4D97-AF65-F5344CB8AC3E}">
        <p14:creationId xmlns:p14="http://schemas.microsoft.com/office/powerpoint/2010/main" val="1286395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ECD0B-452C-439F-A2AE-903A73A9DDD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11442B5-B84A-4E0B-9587-C1826C50341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C240B7-29A1-46EE-8AF6-1C36CF660DC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00CA19-33CC-4EDC-AF33-4B156FCF2298}"/>
              </a:ext>
            </a:extLst>
          </p:cNvPr>
          <p:cNvSpPr>
            <a:spLocks noGrp="1"/>
          </p:cNvSpPr>
          <p:nvPr>
            <p:ph type="dt" sz="half" idx="10"/>
          </p:nvPr>
        </p:nvSpPr>
        <p:spPr/>
        <p:txBody>
          <a:bodyPr/>
          <a:lstStyle/>
          <a:p>
            <a:fld id="{D76CA81E-2B68-496C-AF8A-A03C69014607}" type="datetimeFigureOut">
              <a:rPr lang="en-US" smtClean="0"/>
              <a:t>2/6/2023</a:t>
            </a:fld>
            <a:endParaRPr lang="en-US"/>
          </a:p>
        </p:txBody>
      </p:sp>
      <p:sp>
        <p:nvSpPr>
          <p:cNvPr id="6" name="Footer Placeholder 5">
            <a:extLst>
              <a:ext uri="{FF2B5EF4-FFF2-40B4-BE49-F238E27FC236}">
                <a16:creationId xmlns:a16="http://schemas.microsoft.com/office/drawing/2014/main" id="{D7E079B7-B5A0-4130-BDD6-71E70E9CA1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F132D0-3DB4-4B64-89DD-F41E7DDBBA7A}"/>
              </a:ext>
            </a:extLst>
          </p:cNvPr>
          <p:cNvSpPr>
            <a:spLocks noGrp="1"/>
          </p:cNvSpPr>
          <p:nvPr>
            <p:ph type="sldNum" sz="quarter" idx="12"/>
          </p:nvPr>
        </p:nvSpPr>
        <p:spPr/>
        <p:txBody>
          <a:bodyPr/>
          <a:lstStyle/>
          <a:p>
            <a:fld id="{F27D8C3A-638A-4CDF-A22B-ADE61599605E}" type="slidenum">
              <a:rPr lang="en-US" smtClean="0"/>
              <a:t>‹N›</a:t>
            </a:fld>
            <a:endParaRPr lang="en-US"/>
          </a:p>
        </p:txBody>
      </p:sp>
    </p:spTree>
    <p:extLst>
      <p:ext uri="{BB962C8B-B14F-4D97-AF65-F5344CB8AC3E}">
        <p14:creationId xmlns:p14="http://schemas.microsoft.com/office/powerpoint/2010/main" val="4075311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53797-0195-4CA4-8EE8-765989C0EBE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E7F0BB-1CC2-46AE-8FFC-4F485998CE7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0747479-73B3-4056-B919-267241EA7F4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4180D0-0A1D-4C16-A459-AE422646B23A}"/>
              </a:ext>
            </a:extLst>
          </p:cNvPr>
          <p:cNvSpPr>
            <a:spLocks noGrp="1"/>
          </p:cNvSpPr>
          <p:nvPr>
            <p:ph type="dt" sz="half" idx="10"/>
          </p:nvPr>
        </p:nvSpPr>
        <p:spPr/>
        <p:txBody>
          <a:bodyPr/>
          <a:lstStyle/>
          <a:p>
            <a:fld id="{D76CA81E-2B68-496C-AF8A-A03C69014607}" type="datetimeFigureOut">
              <a:rPr lang="en-US" smtClean="0"/>
              <a:t>2/6/2023</a:t>
            </a:fld>
            <a:endParaRPr lang="en-US"/>
          </a:p>
        </p:txBody>
      </p:sp>
      <p:sp>
        <p:nvSpPr>
          <p:cNvPr id="6" name="Footer Placeholder 5">
            <a:extLst>
              <a:ext uri="{FF2B5EF4-FFF2-40B4-BE49-F238E27FC236}">
                <a16:creationId xmlns:a16="http://schemas.microsoft.com/office/drawing/2014/main" id="{8C8E595B-3DEC-4C4F-B2BD-8EE6C18705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6B2F9F-4F58-46B5-BB6C-9C672CA38701}"/>
              </a:ext>
            </a:extLst>
          </p:cNvPr>
          <p:cNvSpPr>
            <a:spLocks noGrp="1"/>
          </p:cNvSpPr>
          <p:nvPr>
            <p:ph type="sldNum" sz="quarter" idx="12"/>
          </p:nvPr>
        </p:nvSpPr>
        <p:spPr/>
        <p:txBody>
          <a:bodyPr/>
          <a:lstStyle/>
          <a:p>
            <a:fld id="{F27D8C3A-638A-4CDF-A22B-ADE61599605E}" type="slidenum">
              <a:rPr lang="en-US" smtClean="0"/>
              <a:t>‹N›</a:t>
            </a:fld>
            <a:endParaRPr lang="en-US"/>
          </a:p>
        </p:txBody>
      </p:sp>
    </p:spTree>
    <p:extLst>
      <p:ext uri="{BB962C8B-B14F-4D97-AF65-F5344CB8AC3E}">
        <p14:creationId xmlns:p14="http://schemas.microsoft.com/office/powerpoint/2010/main" val="512660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40CE1-A0E5-4F51-901B-A3DD257A4D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520834D-3C7E-4361-8FC1-398BFC01D8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A98CB9-CD5D-4CC6-8334-292BC8760FF0}"/>
              </a:ext>
            </a:extLst>
          </p:cNvPr>
          <p:cNvSpPr>
            <a:spLocks noGrp="1"/>
          </p:cNvSpPr>
          <p:nvPr>
            <p:ph type="dt" sz="half" idx="10"/>
          </p:nvPr>
        </p:nvSpPr>
        <p:spPr/>
        <p:txBody>
          <a:bodyPr/>
          <a:lstStyle/>
          <a:p>
            <a:fld id="{D76CA81E-2B68-496C-AF8A-A03C69014607}" type="datetimeFigureOut">
              <a:rPr lang="en-US" smtClean="0"/>
              <a:t>2/6/2023</a:t>
            </a:fld>
            <a:endParaRPr lang="en-US"/>
          </a:p>
        </p:txBody>
      </p:sp>
      <p:sp>
        <p:nvSpPr>
          <p:cNvPr id="5" name="Footer Placeholder 4">
            <a:extLst>
              <a:ext uri="{FF2B5EF4-FFF2-40B4-BE49-F238E27FC236}">
                <a16:creationId xmlns:a16="http://schemas.microsoft.com/office/drawing/2014/main" id="{E15092D9-B0D8-4757-A3B4-46A611E7A4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28F98-FD96-4E74-86DE-023B4164D4C6}"/>
              </a:ext>
            </a:extLst>
          </p:cNvPr>
          <p:cNvSpPr>
            <a:spLocks noGrp="1"/>
          </p:cNvSpPr>
          <p:nvPr>
            <p:ph type="sldNum" sz="quarter" idx="12"/>
          </p:nvPr>
        </p:nvSpPr>
        <p:spPr/>
        <p:txBody>
          <a:bodyPr/>
          <a:lstStyle/>
          <a:p>
            <a:fld id="{F27D8C3A-638A-4CDF-A22B-ADE61599605E}" type="slidenum">
              <a:rPr lang="en-US" smtClean="0"/>
              <a:t>‹N›</a:t>
            </a:fld>
            <a:endParaRPr lang="en-US"/>
          </a:p>
        </p:txBody>
      </p:sp>
    </p:spTree>
    <p:extLst>
      <p:ext uri="{BB962C8B-B14F-4D97-AF65-F5344CB8AC3E}">
        <p14:creationId xmlns:p14="http://schemas.microsoft.com/office/powerpoint/2010/main" val="30565198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7F035E-2FEE-4D18-B522-5A1AA37BB715}"/>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AA6E0BE-D7B5-4CBB-B578-4BEDDDF10330}"/>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408868-E5B4-4C4F-92DE-9DA66407A03C}"/>
              </a:ext>
            </a:extLst>
          </p:cNvPr>
          <p:cNvSpPr>
            <a:spLocks noGrp="1"/>
          </p:cNvSpPr>
          <p:nvPr>
            <p:ph type="dt" sz="half" idx="10"/>
          </p:nvPr>
        </p:nvSpPr>
        <p:spPr/>
        <p:txBody>
          <a:bodyPr/>
          <a:lstStyle/>
          <a:p>
            <a:fld id="{D76CA81E-2B68-496C-AF8A-A03C69014607}" type="datetimeFigureOut">
              <a:rPr lang="en-US" smtClean="0"/>
              <a:t>2/6/2023</a:t>
            </a:fld>
            <a:endParaRPr lang="en-US"/>
          </a:p>
        </p:txBody>
      </p:sp>
      <p:sp>
        <p:nvSpPr>
          <p:cNvPr id="5" name="Footer Placeholder 4">
            <a:extLst>
              <a:ext uri="{FF2B5EF4-FFF2-40B4-BE49-F238E27FC236}">
                <a16:creationId xmlns:a16="http://schemas.microsoft.com/office/drawing/2014/main" id="{16D3E256-C841-4805-8AEA-C79CABB0F7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411BB9-96D2-4201-B7D9-0432F5434B2A}"/>
              </a:ext>
            </a:extLst>
          </p:cNvPr>
          <p:cNvSpPr>
            <a:spLocks noGrp="1"/>
          </p:cNvSpPr>
          <p:nvPr>
            <p:ph type="sldNum" sz="quarter" idx="12"/>
          </p:nvPr>
        </p:nvSpPr>
        <p:spPr/>
        <p:txBody>
          <a:bodyPr/>
          <a:lstStyle/>
          <a:p>
            <a:fld id="{F27D8C3A-638A-4CDF-A22B-ADE61599605E}" type="slidenum">
              <a:rPr lang="en-US" smtClean="0"/>
              <a:t>‹N›</a:t>
            </a:fld>
            <a:endParaRPr lang="en-US"/>
          </a:p>
        </p:txBody>
      </p:sp>
    </p:spTree>
    <p:extLst>
      <p:ext uri="{BB962C8B-B14F-4D97-AF65-F5344CB8AC3E}">
        <p14:creationId xmlns:p14="http://schemas.microsoft.com/office/powerpoint/2010/main" val="4082059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11"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it-IT">
                <a:solidFill>
                  <a:srgbClr val="000000"/>
                </a:solidFill>
              </a:rPr>
              <a:t>Monitoraggio Forniture di Beni e Servizi per la Centrale Acquisti della Regione Lazio</a:t>
            </a:r>
            <a:endParaRPr lang="it-IT" dirty="0">
              <a:solidFill>
                <a:srgbClr val="000000"/>
              </a:solidFill>
            </a:endParaRPr>
          </a:p>
        </p:txBody>
      </p:sp>
      <p:sp>
        <p:nvSpPr>
          <p:cNvPr id="6"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it-IT" smtClean="0">
                <a:solidFill>
                  <a:srgbClr val="000000"/>
                </a:solidFill>
              </a:rPr>
              <a:pPr/>
              <a:t>‹N›</a:t>
            </a:fld>
            <a:endParaRPr lang="it-IT" dirty="0">
              <a:solidFill>
                <a:srgbClr val="000000"/>
              </a:solidFill>
            </a:endParaRPr>
          </a:p>
        </p:txBody>
      </p:sp>
      <p:sp>
        <p:nvSpPr>
          <p:cNvPr id="8"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r>
              <a:rPr lang="it-IT">
                <a:solidFill>
                  <a:srgbClr val="000000"/>
                </a:solidFill>
              </a:rPr>
              <a:t>gennaio 2015</a:t>
            </a:r>
            <a:endParaRPr lang="it-IT" dirty="0">
              <a:solidFill>
                <a:srgbClr val="000000"/>
              </a:solidFill>
            </a:endParaRPr>
          </a:p>
        </p:txBody>
      </p:sp>
    </p:spTree>
    <p:extLst>
      <p:ext uri="{BB962C8B-B14F-4D97-AF65-F5344CB8AC3E}">
        <p14:creationId xmlns:p14="http://schemas.microsoft.com/office/powerpoint/2010/main" val="29104959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ver Slide: Fixed Logo">
    <p:spTree>
      <p:nvGrpSpPr>
        <p:cNvPr id="1" name=""/>
        <p:cNvGrpSpPr/>
        <p:nvPr/>
      </p:nvGrpSpPr>
      <p:grpSpPr>
        <a:xfrm>
          <a:off x="0" y="0"/>
          <a:ext cx="0" cy="0"/>
          <a:chOff x="0" y="0"/>
          <a:chExt cx="0" cy="0"/>
        </a:xfrm>
      </p:grpSpPr>
      <p:sp>
        <p:nvSpPr>
          <p:cNvPr id="142" name="Title 1"/>
          <p:cNvSpPr>
            <a:spLocks noGrp="1"/>
          </p:cNvSpPr>
          <p:nvPr>
            <p:ph type="ctrTitle" hasCustomPrompt="1"/>
          </p:nvPr>
        </p:nvSpPr>
        <p:spPr bwMode="black">
          <a:xfrm>
            <a:off x="1895475" y="838200"/>
            <a:ext cx="5343525" cy="914400"/>
          </a:xfrm>
        </p:spPr>
        <p:txBody>
          <a:bodyPr anchor="t" anchorCtr="0">
            <a:noAutofit/>
          </a:bodyPr>
          <a:lstStyle>
            <a:lvl1pPr>
              <a:lnSpc>
                <a:spcPct val="90000"/>
              </a:lnSpc>
              <a:defRPr sz="3200" b="1" i="1" baseline="0">
                <a:solidFill>
                  <a:schemeClr val="tx1"/>
                </a:solidFill>
              </a:defRPr>
            </a:lvl1pPr>
          </a:lstStyle>
          <a:p>
            <a:r>
              <a:rPr lang="it-IT" noProof="0" dirty="0"/>
              <a:t>Click to </a:t>
            </a:r>
            <a:r>
              <a:rPr lang="it-IT" noProof="0" dirty="0" err="1"/>
              <a:t>add</a:t>
            </a:r>
            <a:r>
              <a:rPr lang="it-IT" noProof="0" dirty="0"/>
              <a:t> the </a:t>
            </a:r>
            <a:r>
              <a:rPr lang="it-IT" noProof="0" dirty="0" err="1"/>
              <a:t>presentation’s</a:t>
            </a:r>
            <a:r>
              <a:rPr lang="it-IT" noProof="0" dirty="0"/>
              <a:t> </a:t>
            </a:r>
            <a:r>
              <a:rPr lang="it-IT" noProof="0" dirty="0" err="1"/>
              <a:t>main</a:t>
            </a:r>
            <a:r>
              <a:rPr lang="it-IT" noProof="0" dirty="0"/>
              <a:t> </a:t>
            </a:r>
            <a:r>
              <a:rPr lang="it-IT" noProof="0" dirty="0" err="1"/>
              <a:t>title</a:t>
            </a:r>
            <a:endParaRPr lang="it-IT" noProof="0" dirty="0"/>
          </a:p>
        </p:txBody>
      </p:sp>
      <p:sp>
        <p:nvSpPr>
          <p:cNvPr id="143" name="Subtitle 2"/>
          <p:cNvSpPr>
            <a:spLocks noGrp="1"/>
          </p:cNvSpPr>
          <p:nvPr>
            <p:ph type="subTitle" idx="1" hasCustomPrompt="1"/>
          </p:nvPr>
        </p:nvSpPr>
        <p:spPr bwMode="black">
          <a:xfrm>
            <a:off x="1895475" y="2057399"/>
            <a:ext cx="5343525" cy="914401"/>
          </a:xfrm>
        </p:spPr>
        <p:txBody>
          <a:bodyPr>
            <a:noAutofit/>
          </a:bodyPr>
          <a:lstStyle>
            <a:lvl1pPr marL="0" indent="0" algn="l">
              <a:lnSpc>
                <a:spcPct val="90000"/>
              </a:lnSpc>
              <a:spcAft>
                <a:spcPts val="0"/>
              </a:spcAft>
              <a:buNone/>
              <a:defRPr sz="3200" baseline="0">
                <a:solidFill>
                  <a:schemeClr val="tx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it-IT" noProof="0" dirty="0" err="1"/>
              <a:t>Subtitle</a:t>
            </a:r>
            <a:r>
              <a:rPr lang="it-IT" noProof="0" dirty="0"/>
              <a:t> and date (</a:t>
            </a:r>
            <a:r>
              <a:rPr lang="it-IT" noProof="0" dirty="0" err="1"/>
              <a:t>move</a:t>
            </a:r>
            <a:r>
              <a:rPr lang="it-IT" noProof="0" dirty="0"/>
              <a:t> </a:t>
            </a:r>
            <a:r>
              <a:rPr lang="it-IT" noProof="0" dirty="0" err="1"/>
              <a:t>higher</a:t>
            </a:r>
            <a:r>
              <a:rPr lang="it-IT" noProof="0" dirty="0"/>
              <a:t> </a:t>
            </a:r>
            <a:r>
              <a:rPr lang="it-IT" noProof="0" dirty="0" err="1"/>
              <a:t>if</a:t>
            </a:r>
            <a:r>
              <a:rPr lang="it-IT" noProof="0" dirty="0"/>
              <a:t> </a:t>
            </a:r>
            <a:r>
              <a:rPr lang="it-IT" noProof="0" dirty="0" err="1"/>
              <a:t>title</a:t>
            </a:r>
            <a:r>
              <a:rPr lang="it-IT" noProof="0" dirty="0"/>
              <a:t> </a:t>
            </a:r>
            <a:r>
              <a:rPr lang="it-IT" noProof="0" dirty="0" err="1"/>
              <a:t>is</a:t>
            </a:r>
            <a:r>
              <a:rPr lang="it-IT" noProof="0" dirty="0"/>
              <a:t> </a:t>
            </a:r>
            <a:r>
              <a:rPr lang="it-IT" noProof="0" dirty="0" err="1"/>
              <a:t>only</a:t>
            </a:r>
            <a:r>
              <a:rPr lang="it-IT" noProof="0" dirty="0"/>
              <a:t> </a:t>
            </a:r>
            <a:r>
              <a:rPr lang="it-IT" noProof="0" dirty="0" err="1"/>
              <a:t>one</a:t>
            </a:r>
            <a:r>
              <a:rPr lang="it-IT" noProof="0" dirty="0"/>
              <a:t> line)</a:t>
            </a:r>
          </a:p>
        </p:txBody>
      </p:sp>
      <p:sp>
        <p:nvSpPr>
          <p:cNvPr id="144" name="Text Placeholder 31"/>
          <p:cNvSpPr>
            <a:spLocks noGrp="1"/>
          </p:cNvSpPr>
          <p:nvPr>
            <p:ph type="body" sz="quarter" idx="10" hasCustomPrompt="1"/>
          </p:nvPr>
        </p:nvSpPr>
        <p:spPr bwMode="black">
          <a:xfrm>
            <a:off x="1895475" y="374904"/>
            <a:ext cx="4105656" cy="146304"/>
          </a:xfrm>
        </p:spPr>
        <p:txBody>
          <a:bodyPr/>
          <a:lstStyle>
            <a:lvl1pPr>
              <a:defRPr sz="1100">
                <a:solidFill>
                  <a:schemeClr val="tx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it-IT" noProof="0" dirty="0"/>
              <a:t>www.pwc.com</a:t>
            </a:r>
          </a:p>
        </p:txBody>
      </p:sp>
    </p:spTree>
    <p:extLst>
      <p:ext uri="{BB962C8B-B14F-4D97-AF65-F5344CB8AC3E}">
        <p14:creationId xmlns:p14="http://schemas.microsoft.com/office/powerpoint/2010/main" val="3695488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CC499-E306-4549-8767-E9F1F5D31C4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A794356-172F-445F-BACD-D8DB8D09DCF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F73D3D-733B-47A9-86C6-536E2C778972}"/>
              </a:ext>
            </a:extLst>
          </p:cNvPr>
          <p:cNvSpPr>
            <a:spLocks noGrp="1"/>
          </p:cNvSpPr>
          <p:nvPr>
            <p:ph type="dt" sz="half" idx="10"/>
          </p:nvPr>
        </p:nvSpPr>
        <p:spPr/>
        <p:txBody>
          <a:bodyPr/>
          <a:lstStyle/>
          <a:p>
            <a:fld id="{D76CA81E-2B68-496C-AF8A-A03C69014607}" type="datetimeFigureOut">
              <a:rPr lang="en-US" smtClean="0"/>
              <a:t>2/6/2023</a:t>
            </a:fld>
            <a:endParaRPr lang="en-US"/>
          </a:p>
        </p:txBody>
      </p:sp>
      <p:sp>
        <p:nvSpPr>
          <p:cNvPr id="5" name="Footer Placeholder 4">
            <a:extLst>
              <a:ext uri="{FF2B5EF4-FFF2-40B4-BE49-F238E27FC236}">
                <a16:creationId xmlns:a16="http://schemas.microsoft.com/office/drawing/2014/main" id="{A1A2E69A-8EB5-4EDD-BCAF-195383AEDE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61259A-3720-4569-A62C-1584AD20C5DA}"/>
              </a:ext>
            </a:extLst>
          </p:cNvPr>
          <p:cNvSpPr>
            <a:spLocks noGrp="1"/>
          </p:cNvSpPr>
          <p:nvPr>
            <p:ph type="sldNum" sz="quarter" idx="12"/>
          </p:nvPr>
        </p:nvSpPr>
        <p:spPr/>
        <p:txBody>
          <a:bodyPr/>
          <a:lstStyle/>
          <a:p>
            <a:fld id="{F27D8C3A-638A-4CDF-A22B-ADE61599605E}" type="slidenum">
              <a:rPr lang="en-US" smtClean="0"/>
              <a:t>‹N›</a:t>
            </a:fld>
            <a:endParaRPr lang="en-US"/>
          </a:p>
        </p:txBody>
      </p:sp>
    </p:spTree>
    <p:extLst>
      <p:ext uri="{BB962C8B-B14F-4D97-AF65-F5344CB8AC3E}">
        <p14:creationId xmlns:p14="http://schemas.microsoft.com/office/powerpoint/2010/main" val="4243050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7395A-C4D1-4877-B657-33EB94DFED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944FD9-DA03-453E-A4C5-B3CA232C90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2D20A0-F6BF-4F4C-ADED-5615484641D5}"/>
              </a:ext>
            </a:extLst>
          </p:cNvPr>
          <p:cNvSpPr>
            <a:spLocks noGrp="1"/>
          </p:cNvSpPr>
          <p:nvPr>
            <p:ph type="dt" sz="half" idx="10"/>
          </p:nvPr>
        </p:nvSpPr>
        <p:spPr/>
        <p:txBody>
          <a:bodyPr/>
          <a:lstStyle/>
          <a:p>
            <a:fld id="{D76CA81E-2B68-496C-AF8A-A03C69014607}" type="datetimeFigureOut">
              <a:rPr lang="en-US" smtClean="0"/>
              <a:t>2/6/2023</a:t>
            </a:fld>
            <a:endParaRPr lang="en-US"/>
          </a:p>
        </p:txBody>
      </p:sp>
      <p:sp>
        <p:nvSpPr>
          <p:cNvPr id="5" name="Footer Placeholder 4">
            <a:extLst>
              <a:ext uri="{FF2B5EF4-FFF2-40B4-BE49-F238E27FC236}">
                <a16:creationId xmlns:a16="http://schemas.microsoft.com/office/drawing/2014/main" id="{A244944F-D0F3-49C8-989E-A717A7D0B0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30CD8E-B187-4547-9F76-543746006E63}"/>
              </a:ext>
            </a:extLst>
          </p:cNvPr>
          <p:cNvSpPr>
            <a:spLocks noGrp="1"/>
          </p:cNvSpPr>
          <p:nvPr>
            <p:ph type="sldNum" sz="quarter" idx="12"/>
          </p:nvPr>
        </p:nvSpPr>
        <p:spPr/>
        <p:txBody>
          <a:bodyPr/>
          <a:lstStyle/>
          <a:p>
            <a:fld id="{F27D8C3A-638A-4CDF-A22B-ADE61599605E}" type="slidenum">
              <a:rPr lang="en-US" smtClean="0"/>
              <a:t>‹N›</a:t>
            </a:fld>
            <a:endParaRPr lang="en-US"/>
          </a:p>
        </p:txBody>
      </p:sp>
    </p:spTree>
    <p:extLst>
      <p:ext uri="{BB962C8B-B14F-4D97-AF65-F5344CB8AC3E}">
        <p14:creationId xmlns:p14="http://schemas.microsoft.com/office/powerpoint/2010/main" val="1597579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F25A3-41C5-4A7F-8DA7-1B2CC1BA90D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7A8B66B-C904-46EA-B012-E2590DF886EE}"/>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6FF9A4-F1FB-4BFD-893D-B297BBE60AF4}"/>
              </a:ext>
            </a:extLst>
          </p:cNvPr>
          <p:cNvSpPr>
            <a:spLocks noGrp="1"/>
          </p:cNvSpPr>
          <p:nvPr>
            <p:ph type="dt" sz="half" idx="10"/>
          </p:nvPr>
        </p:nvSpPr>
        <p:spPr/>
        <p:txBody>
          <a:bodyPr/>
          <a:lstStyle/>
          <a:p>
            <a:fld id="{D76CA81E-2B68-496C-AF8A-A03C69014607}" type="datetimeFigureOut">
              <a:rPr lang="en-US" smtClean="0"/>
              <a:t>2/6/2023</a:t>
            </a:fld>
            <a:endParaRPr lang="en-US"/>
          </a:p>
        </p:txBody>
      </p:sp>
      <p:sp>
        <p:nvSpPr>
          <p:cNvPr id="5" name="Footer Placeholder 4">
            <a:extLst>
              <a:ext uri="{FF2B5EF4-FFF2-40B4-BE49-F238E27FC236}">
                <a16:creationId xmlns:a16="http://schemas.microsoft.com/office/drawing/2014/main" id="{626143DF-A86A-4EBD-8FC1-CEFB352C2A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ECCCD9-AAD6-4D08-8F89-DC8BFE90175A}"/>
              </a:ext>
            </a:extLst>
          </p:cNvPr>
          <p:cNvSpPr>
            <a:spLocks noGrp="1"/>
          </p:cNvSpPr>
          <p:nvPr>
            <p:ph type="sldNum" sz="quarter" idx="12"/>
          </p:nvPr>
        </p:nvSpPr>
        <p:spPr/>
        <p:txBody>
          <a:bodyPr/>
          <a:lstStyle/>
          <a:p>
            <a:fld id="{F27D8C3A-638A-4CDF-A22B-ADE61599605E}" type="slidenum">
              <a:rPr lang="en-US" smtClean="0"/>
              <a:t>‹N›</a:t>
            </a:fld>
            <a:endParaRPr lang="en-US"/>
          </a:p>
        </p:txBody>
      </p:sp>
    </p:spTree>
    <p:extLst>
      <p:ext uri="{BB962C8B-B14F-4D97-AF65-F5344CB8AC3E}">
        <p14:creationId xmlns:p14="http://schemas.microsoft.com/office/powerpoint/2010/main" val="4103854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A7914-1D85-425F-8E50-20F0A40374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A5C465-C011-4A71-A835-2C1E86EC268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25E6436-EA57-4B54-8DC8-C9603514FCE4}"/>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2A7AF2-BB52-49FF-A3E7-744FCC67EAB9}"/>
              </a:ext>
            </a:extLst>
          </p:cNvPr>
          <p:cNvSpPr>
            <a:spLocks noGrp="1"/>
          </p:cNvSpPr>
          <p:nvPr>
            <p:ph type="dt" sz="half" idx="10"/>
          </p:nvPr>
        </p:nvSpPr>
        <p:spPr/>
        <p:txBody>
          <a:bodyPr/>
          <a:lstStyle/>
          <a:p>
            <a:fld id="{D76CA81E-2B68-496C-AF8A-A03C69014607}" type="datetimeFigureOut">
              <a:rPr lang="en-US" smtClean="0"/>
              <a:t>2/6/2023</a:t>
            </a:fld>
            <a:endParaRPr lang="en-US"/>
          </a:p>
        </p:txBody>
      </p:sp>
      <p:sp>
        <p:nvSpPr>
          <p:cNvPr id="6" name="Footer Placeholder 5">
            <a:extLst>
              <a:ext uri="{FF2B5EF4-FFF2-40B4-BE49-F238E27FC236}">
                <a16:creationId xmlns:a16="http://schemas.microsoft.com/office/drawing/2014/main" id="{64B533CA-152F-4A62-B8B2-E42D7B0407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C9BA8C-18AD-425A-B48F-A8C3F2999BC1}"/>
              </a:ext>
            </a:extLst>
          </p:cNvPr>
          <p:cNvSpPr>
            <a:spLocks noGrp="1"/>
          </p:cNvSpPr>
          <p:nvPr>
            <p:ph type="sldNum" sz="quarter" idx="12"/>
          </p:nvPr>
        </p:nvSpPr>
        <p:spPr/>
        <p:txBody>
          <a:bodyPr/>
          <a:lstStyle/>
          <a:p>
            <a:fld id="{F27D8C3A-638A-4CDF-A22B-ADE61599605E}" type="slidenum">
              <a:rPr lang="en-US" smtClean="0"/>
              <a:t>‹N›</a:t>
            </a:fld>
            <a:endParaRPr lang="en-US"/>
          </a:p>
        </p:txBody>
      </p:sp>
    </p:spTree>
    <p:extLst>
      <p:ext uri="{BB962C8B-B14F-4D97-AF65-F5344CB8AC3E}">
        <p14:creationId xmlns:p14="http://schemas.microsoft.com/office/powerpoint/2010/main" val="1514818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40F6A-42C2-4089-B1D7-35ECBCFFD3D7}"/>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AAC9BF9-3B0E-4E29-9A4F-63A21E7124DA}"/>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5367D3-CA01-4B61-BB17-3AB6B50C3ABF}"/>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F047DE0-C314-4AF8-AD0B-F61680A4906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3E9281-104F-44AA-B402-D113E91F6D7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B1474D-B07D-4BF5-B533-9C28AFB76EB4}"/>
              </a:ext>
            </a:extLst>
          </p:cNvPr>
          <p:cNvSpPr>
            <a:spLocks noGrp="1"/>
          </p:cNvSpPr>
          <p:nvPr>
            <p:ph type="dt" sz="half" idx="10"/>
          </p:nvPr>
        </p:nvSpPr>
        <p:spPr/>
        <p:txBody>
          <a:bodyPr/>
          <a:lstStyle/>
          <a:p>
            <a:fld id="{D76CA81E-2B68-496C-AF8A-A03C69014607}" type="datetimeFigureOut">
              <a:rPr lang="en-US" smtClean="0"/>
              <a:t>2/6/2023</a:t>
            </a:fld>
            <a:endParaRPr lang="en-US"/>
          </a:p>
        </p:txBody>
      </p:sp>
      <p:sp>
        <p:nvSpPr>
          <p:cNvPr id="8" name="Footer Placeholder 7">
            <a:extLst>
              <a:ext uri="{FF2B5EF4-FFF2-40B4-BE49-F238E27FC236}">
                <a16:creationId xmlns:a16="http://schemas.microsoft.com/office/drawing/2014/main" id="{D1AA76FF-8584-47EA-A7AB-690843BCE57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9ABB0A9-4081-4BEA-A467-9436A2C9500D}"/>
              </a:ext>
            </a:extLst>
          </p:cNvPr>
          <p:cNvSpPr>
            <a:spLocks noGrp="1"/>
          </p:cNvSpPr>
          <p:nvPr>
            <p:ph type="sldNum" sz="quarter" idx="12"/>
          </p:nvPr>
        </p:nvSpPr>
        <p:spPr/>
        <p:txBody>
          <a:bodyPr/>
          <a:lstStyle/>
          <a:p>
            <a:fld id="{F27D8C3A-638A-4CDF-A22B-ADE61599605E}" type="slidenum">
              <a:rPr lang="en-US" smtClean="0"/>
              <a:t>‹N›</a:t>
            </a:fld>
            <a:endParaRPr lang="en-US"/>
          </a:p>
        </p:txBody>
      </p:sp>
    </p:spTree>
    <p:extLst>
      <p:ext uri="{BB962C8B-B14F-4D97-AF65-F5344CB8AC3E}">
        <p14:creationId xmlns:p14="http://schemas.microsoft.com/office/powerpoint/2010/main" val="267172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97CC3-AF64-4D2C-8552-7FA975178D2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19C1846-0DA4-40E1-8464-22CFEEE721D8}"/>
              </a:ext>
            </a:extLst>
          </p:cNvPr>
          <p:cNvSpPr>
            <a:spLocks noGrp="1"/>
          </p:cNvSpPr>
          <p:nvPr>
            <p:ph type="dt" sz="half" idx="10"/>
          </p:nvPr>
        </p:nvSpPr>
        <p:spPr/>
        <p:txBody>
          <a:bodyPr/>
          <a:lstStyle/>
          <a:p>
            <a:fld id="{D76CA81E-2B68-496C-AF8A-A03C69014607}" type="datetimeFigureOut">
              <a:rPr lang="en-US" smtClean="0"/>
              <a:t>2/6/2023</a:t>
            </a:fld>
            <a:endParaRPr lang="en-US"/>
          </a:p>
        </p:txBody>
      </p:sp>
      <p:sp>
        <p:nvSpPr>
          <p:cNvPr id="4" name="Footer Placeholder 3">
            <a:extLst>
              <a:ext uri="{FF2B5EF4-FFF2-40B4-BE49-F238E27FC236}">
                <a16:creationId xmlns:a16="http://schemas.microsoft.com/office/drawing/2014/main" id="{88161D39-02DC-4F6C-ACD5-A518EB22B9F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5C519D-7030-47C6-AD03-CF4300295CEC}"/>
              </a:ext>
            </a:extLst>
          </p:cNvPr>
          <p:cNvSpPr>
            <a:spLocks noGrp="1"/>
          </p:cNvSpPr>
          <p:nvPr>
            <p:ph type="sldNum" sz="quarter" idx="12"/>
          </p:nvPr>
        </p:nvSpPr>
        <p:spPr/>
        <p:txBody>
          <a:bodyPr/>
          <a:lstStyle/>
          <a:p>
            <a:fld id="{F27D8C3A-638A-4CDF-A22B-ADE61599605E}" type="slidenum">
              <a:rPr lang="en-US" smtClean="0"/>
              <a:t>‹N›</a:t>
            </a:fld>
            <a:endParaRPr lang="en-US"/>
          </a:p>
        </p:txBody>
      </p:sp>
    </p:spTree>
    <p:extLst>
      <p:ext uri="{BB962C8B-B14F-4D97-AF65-F5344CB8AC3E}">
        <p14:creationId xmlns:p14="http://schemas.microsoft.com/office/powerpoint/2010/main" val="37223724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3400" y="685800"/>
            <a:ext cx="8077201" cy="914400"/>
          </a:xfrm>
          <a:prstGeom prst="rect">
            <a:avLst/>
          </a:prstGeom>
        </p:spPr>
        <p:txBody>
          <a:bodyPr vert="horz" lIns="0" tIns="0" rIns="0" bIns="0" rtlCol="0" anchor="t" anchorCtr="0">
            <a:noAutofit/>
          </a:bodyPr>
          <a:lstStyle/>
          <a:p>
            <a:r>
              <a:rPr lang="it-IT" noProof="0" dirty="0"/>
              <a:t>Click to </a:t>
            </a:r>
            <a:r>
              <a:rPr lang="it-IT" noProof="0" dirty="0" err="1"/>
              <a:t>edit</a:t>
            </a:r>
            <a:br>
              <a:rPr lang="it-IT" noProof="0" dirty="0"/>
            </a:br>
            <a:r>
              <a:rPr lang="it-IT" noProof="0" dirty="0"/>
              <a:t>Master </a:t>
            </a:r>
            <a:r>
              <a:rPr lang="it-IT" noProof="0" dirty="0" err="1"/>
              <a:t>title</a:t>
            </a:r>
            <a:r>
              <a:rPr lang="it-IT" noProof="0" dirty="0"/>
              <a:t> style</a:t>
            </a:r>
          </a:p>
        </p:txBody>
      </p:sp>
      <p:sp>
        <p:nvSpPr>
          <p:cNvPr id="3" name="Text Placeholder 2"/>
          <p:cNvSpPr>
            <a:spLocks noGrp="1"/>
          </p:cNvSpPr>
          <p:nvPr>
            <p:ph type="body" idx="1"/>
          </p:nvPr>
        </p:nvSpPr>
        <p:spPr>
          <a:xfrm>
            <a:off x="533401" y="1752600"/>
            <a:ext cx="8077199" cy="4419600"/>
          </a:xfrm>
          <a:prstGeom prst="rect">
            <a:avLst/>
          </a:prstGeom>
        </p:spPr>
        <p:txBody>
          <a:bodyPr vert="horz" lIns="0" tIns="0" rIns="0" bIns="0" rtlCol="0">
            <a:noAutofit/>
          </a:bodyPr>
          <a:lstStyle/>
          <a:p>
            <a:pPr lvl="0"/>
            <a:r>
              <a:rPr lang="it-IT" noProof="0" dirty="0"/>
              <a:t>Click to </a:t>
            </a:r>
            <a:r>
              <a:rPr lang="it-IT" noProof="0" dirty="0" err="1"/>
              <a:t>edit</a:t>
            </a:r>
            <a:r>
              <a:rPr lang="it-IT" noProof="0" dirty="0"/>
              <a:t> Master text </a:t>
            </a:r>
            <a:r>
              <a:rPr lang="it-IT" noProof="0" dirty="0" err="1"/>
              <a:t>styles</a:t>
            </a:r>
            <a:endParaRPr lang="it-IT" noProof="0" dirty="0"/>
          </a:p>
          <a:p>
            <a:pPr lvl="1"/>
            <a:r>
              <a:rPr lang="it-IT" noProof="0" dirty="0"/>
              <a:t>Second </a:t>
            </a:r>
            <a:r>
              <a:rPr lang="it-IT" noProof="0" dirty="0" err="1"/>
              <a:t>level</a:t>
            </a:r>
            <a:endParaRPr lang="it-IT" noProof="0" dirty="0"/>
          </a:p>
          <a:p>
            <a:pPr lvl="2"/>
            <a:r>
              <a:rPr lang="it-IT" noProof="0" dirty="0"/>
              <a:t>Third </a:t>
            </a:r>
            <a:r>
              <a:rPr lang="it-IT" noProof="0" dirty="0" err="1"/>
              <a:t>level</a:t>
            </a:r>
            <a:endParaRPr lang="it-IT" noProof="0" dirty="0"/>
          </a:p>
          <a:p>
            <a:pPr lvl="3"/>
            <a:r>
              <a:rPr lang="it-IT" noProof="0" dirty="0" err="1"/>
              <a:t>Fourth</a:t>
            </a:r>
            <a:r>
              <a:rPr lang="it-IT" noProof="0" dirty="0"/>
              <a:t> </a:t>
            </a:r>
            <a:r>
              <a:rPr lang="it-IT" noProof="0" dirty="0" err="1"/>
              <a:t>level</a:t>
            </a:r>
            <a:endParaRPr lang="it-IT" noProof="0" dirty="0"/>
          </a:p>
          <a:p>
            <a:pPr lvl="4"/>
            <a:r>
              <a:rPr lang="it-IT" noProof="0" dirty="0" err="1"/>
              <a:t>Fifth</a:t>
            </a:r>
            <a:r>
              <a:rPr lang="it-IT" noProof="0" dirty="0"/>
              <a:t> </a:t>
            </a:r>
            <a:r>
              <a:rPr lang="it-IT" noProof="0" dirty="0" err="1"/>
              <a:t>level</a:t>
            </a:r>
            <a:endParaRPr lang="it-IT" noProof="0" dirty="0"/>
          </a:p>
        </p:txBody>
      </p:sp>
      <p:sp>
        <p:nvSpPr>
          <p:cNvPr id="4"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it-IT" smtClean="0">
                <a:solidFill>
                  <a:srgbClr val="000000"/>
                </a:solidFill>
              </a:rPr>
              <a:pPr/>
              <a:t>‹N›</a:t>
            </a:fld>
            <a:endParaRPr lang="it-IT" dirty="0">
              <a:solidFill>
                <a:srgbClr val="000000"/>
              </a:solidFill>
            </a:endParaRPr>
          </a:p>
        </p:txBody>
      </p:sp>
    </p:spTree>
    <p:extLst>
      <p:ext uri="{BB962C8B-B14F-4D97-AF65-F5344CB8AC3E}">
        <p14:creationId xmlns:p14="http://schemas.microsoft.com/office/powerpoint/2010/main" val="58282821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Lst>
  <p:hf hdr="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22BD0C-C867-4511-9525-4D56A4F31FE0}"/>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D8255-B399-4108-87A1-19C5BFD7266A}"/>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E3E238-2997-406F-88E4-39034882F826}"/>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CA81E-2B68-496C-AF8A-A03C69014607}" type="datetimeFigureOut">
              <a:rPr lang="en-US" smtClean="0"/>
              <a:t>2/6/2023</a:t>
            </a:fld>
            <a:endParaRPr lang="en-US"/>
          </a:p>
        </p:txBody>
      </p:sp>
      <p:sp>
        <p:nvSpPr>
          <p:cNvPr id="5" name="Footer Placeholder 4">
            <a:extLst>
              <a:ext uri="{FF2B5EF4-FFF2-40B4-BE49-F238E27FC236}">
                <a16:creationId xmlns:a16="http://schemas.microsoft.com/office/drawing/2014/main" id="{0EA7FBD1-49F0-41D9-AF1E-B430C9416FBC}"/>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FF32913-4024-4F76-AE73-BE48A008DB90}"/>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7D8C3A-638A-4CDF-A22B-ADE61599605E}" type="slidenum">
              <a:rPr lang="en-US" smtClean="0"/>
              <a:t>‹N›</a:t>
            </a:fld>
            <a:endParaRPr lang="en-US"/>
          </a:p>
        </p:txBody>
      </p:sp>
    </p:spTree>
    <p:extLst>
      <p:ext uri="{BB962C8B-B14F-4D97-AF65-F5344CB8AC3E}">
        <p14:creationId xmlns:p14="http://schemas.microsoft.com/office/powerpoint/2010/main" val="34628623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ubtitle 2"/>
          <p:cNvSpPr txBox="1">
            <a:spLocks/>
          </p:cNvSpPr>
          <p:nvPr/>
        </p:nvSpPr>
        <p:spPr bwMode="black">
          <a:xfrm>
            <a:off x="7104680" y="6493371"/>
            <a:ext cx="1700787" cy="215444"/>
          </a:xfrm>
          <a:prstGeom prst="rect">
            <a:avLst/>
          </a:prstGeom>
          <a:noFill/>
        </p:spPr>
        <p:txBody>
          <a:bodyPr vert="horz" wrap="none" lIns="0" tIns="0" rIns="0" bIns="0" rtlCol="0">
            <a:spAutoFit/>
          </a:bodyPr>
          <a:lstStyle>
            <a:lvl1pPr marL="0" marR="0" indent="0" algn="l" defTabSz="914400" rtl="0" eaLnBrk="1" fontAlgn="auto" latinLnBrk="0" hangingPunct="1">
              <a:lnSpc>
                <a:spcPct val="90000"/>
              </a:lnSpc>
              <a:spcBef>
                <a:spcPts val="0"/>
              </a:spcBef>
              <a:spcAft>
                <a:spcPts val="0"/>
              </a:spcAft>
              <a:buClr>
                <a:schemeClr val="tx1"/>
              </a:buClr>
              <a:buSzTx/>
              <a:buFontTx/>
              <a:buNone/>
              <a:tabLst/>
              <a:defRPr sz="3200" kern="1200" baseline="0">
                <a:solidFill>
                  <a:schemeClr val="tx1"/>
                </a:solidFill>
                <a:latin typeface="+mj-lt"/>
                <a:ea typeface="+mn-ea"/>
                <a:cs typeface="+mn-cs"/>
              </a:defRPr>
            </a:lvl1pPr>
            <a:lvl2pPr marL="0" indent="0" algn="l" defTabSz="914400" rtl="0" eaLnBrk="1" latinLnBrk="0" hangingPunct="1">
              <a:lnSpc>
                <a:spcPct val="100000"/>
              </a:lnSpc>
              <a:spcBef>
                <a:spcPts val="0"/>
              </a:spcBef>
              <a:spcAft>
                <a:spcPts val="900"/>
              </a:spcAft>
              <a:buClr>
                <a:schemeClr val="tx1"/>
              </a:buClr>
              <a:buFont typeface="Georgia" pitchFamily="18" charset="0"/>
              <a:buNone/>
              <a:defRPr sz="1800" kern="1200">
                <a:solidFill>
                  <a:schemeClr val="bg1"/>
                </a:solidFill>
                <a:latin typeface="+mj-lt"/>
                <a:ea typeface="+mn-ea"/>
                <a:cs typeface="+mn-cs"/>
              </a:defRPr>
            </a:lvl2pPr>
            <a:lvl3pPr marL="457200" indent="0" algn="l" defTabSz="914400" rtl="0" eaLnBrk="1" latinLnBrk="0" hangingPunct="1">
              <a:lnSpc>
                <a:spcPct val="100000"/>
              </a:lnSpc>
              <a:spcBef>
                <a:spcPts val="0"/>
              </a:spcBef>
              <a:spcAft>
                <a:spcPts val="900"/>
              </a:spcAft>
              <a:buClr>
                <a:schemeClr val="tx1"/>
              </a:buClr>
              <a:buFont typeface="Georgia" pitchFamily="18" charset="0"/>
              <a:buNone/>
              <a:defRPr sz="1800" kern="1200">
                <a:solidFill>
                  <a:schemeClr val="bg1"/>
                </a:solidFill>
                <a:latin typeface="+mj-lt"/>
                <a:ea typeface="+mn-ea"/>
                <a:cs typeface="+mn-cs"/>
              </a:defRPr>
            </a:lvl3pPr>
            <a:lvl4pPr marL="914400" indent="0" algn="l" defTabSz="914400" rtl="0" eaLnBrk="1" latinLnBrk="0" hangingPunct="1">
              <a:lnSpc>
                <a:spcPct val="100000"/>
              </a:lnSpc>
              <a:spcBef>
                <a:spcPts val="0"/>
              </a:spcBef>
              <a:spcAft>
                <a:spcPts val="900"/>
              </a:spcAft>
              <a:buClr>
                <a:schemeClr val="tx1"/>
              </a:buClr>
              <a:buFont typeface="Georgia" pitchFamily="18" charset="0"/>
              <a:buNone/>
              <a:defRPr sz="1800" kern="1200">
                <a:solidFill>
                  <a:schemeClr val="bg1"/>
                </a:solidFill>
                <a:latin typeface="+mj-lt"/>
                <a:ea typeface="+mn-ea"/>
                <a:cs typeface="+mn-cs"/>
              </a:defRPr>
            </a:lvl4pPr>
            <a:lvl5pPr marL="1371600" indent="0" algn="l" defTabSz="914400" rtl="0" eaLnBrk="1" latinLnBrk="0" hangingPunct="1">
              <a:lnSpc>
                <a:spcPct val="100000"/>
              </a:lnSpc>
              <a:spcBef>
                <a:spcPts val="0"/>
              </a:spcBef>
              <a:spcAft>
                <a:spcPts val="900"/>
              </a:spcAft>
              <a:buClr>
                <a:schemeClr val="tx1"/>
              </a:buClr>
              <a:buFont typeface="Georgia" pitchFamily="18" charset="0"/>
              <a:buNone/>
              <a:defRPr sz="1800" kern="1200" baseline="0">
                <a:solidFill>
                  <a:schemeClr val="bg1"/>
                </a:solidFill>
                <a:latin typeface="+mj-lt"/>
                <a:ea typeface="+mn-ea"/>
                <a:cs typeface="+mn-cs"/>
              </a:defRPr>
            </a:lvl5pPr>
            <a:lvl6pPr marL="1828800" marR="0" indent="0" algn="l" defTabSz="914400" rtl="0" eaLnBrk="1" fontAlgn="auto" latinLnBrk="0" hangingPunct="1">
              <a:lnSpc>
                <a:spcPct val="100000"/>
              </a:lnSpc>
              <a:spcBef>
                <a:spcPts val="0"/>
              </a:spcBef>
              <a:spcAft>
                <a:spcPts val="900"/>
              </a:spcAft>
              <a:buClr>
                <a:schemeClr val="tx1"/>
              </a:buClr>
              <a:buSzPct val="100000"/>
              <a:buFont typeface="+mj-lt"/>
              <a:buNone/>
              <a:tabLst/>
              <a:defRPr sz="1800" kern="1200" baseline="0">
                <a:solidFill>
                  <a:schemeClr val="bg1"/>
                </a:solidFill>
                <a:latin typeface="+mj-lt"/>
                <a:ea typeface="+mn-ea"/>
                <a:cs typeface="+mn-cs"/>
              </a:defRPr>
            </a:lvl6pPr>
            <a:lvl7pPr marL="2286000" indent="0" algn="l" defTabSz="914400" rtl="0" eaLnBrk="1" latinLnBrk="0" hangingPunct="1">
              <a:lnSpc>
                <a:spcPct val="100000"/>
              </a:lnSpc>
              <a:spcBef>
                <a:spcPts val="0"/>
              </a:spcBef>
              <a:spcAft>
                <a:spcPts val="900"/>
              </a:spcAft>
              <a:buSzPct val="100000"/>
              <a:buFont typeface="+mj-lt"/>
              <a:buNone/>
              <a:defRPr sz="1800" kern="1200" baseline="0">
                <a:solidFill>
                  <a:schemeClr val="bg1"/>
                </a:solidFill>
                <a:latin typeface="+mj-lt"/>
                <a:ea typeface="+mn-ea"/>
                <a:cs typeface="+mn-cs"/>
              </a:defRPr>
            </a:lvl7pPr>
            <a:lvl8pPr marL="2743200" indent="0" algn="l" defTabSz="914400" rtl="0" eaLnBrk="1" latinLnBrk="0" hangingPunct="1">
              <a:lnSpc>
                <a:spcPct val="100000"/>
              </a:lnSpc>
              <a:spcBef>
                <a:spcPts val="0"/>
              </a:spcBef>
              <a:spcAft>
                <a:spcPts val="900"/>
              </a:spcAft>
              <a:buSzPct val="100000"/>
              <a:buFont typeface="+mj-lt"/>
              <a:buNone/>
              <a:defRPr sz="1800" kern="1200" baseline="0">
                <a:solidFill>
                  <a:schemeClr val="bg1"/>
                </a:solidFill>
                <a:latin typeface="+mj-lt"/>
                <a:ea typeface="+mn-ea"/>
                <a:cs typeface="+mn-cs"/>
              </a:defRPr>
            </a:lvl8pPr>
            <a:lvl9pPr marL="3200400" indent="0" algn="l" defTabSz="914400" rtl="0" eaLnBrk="1" latinLnBrk="0" hangingPunct="1">
              <a:lnSpc>
                <a:spcPct val="100000"/>
              </a:lnSpc>
              <a:spcBef>
                <a:spcPts val="0"/>
              </a:spcBef>
              <a:spcAft>
                <a:spcPts val="900"/>
              </a:spcAft>
              <a:buFont typeface="Arial" pitchFamily="34" charset="0"/>
              <a:buNone/>
              <a:defRPr sz="1800" b="1" kern="1200" baseline="0">
                <a:solidFill>
                  <a:schemeClr val="bg1"/>
                </a:solidFill>
                <a:latin typeface="+mj-lt"/>
                <a:ea typeface="+mn-ea"/>
                <a:cs typeface="+mn-cs"/>
              </a:defRPr>
            </a:lvl9pPr>
          </a:lstStyle>
          <a:p>
            <a:pPr>
              <a:lnSpc>
                <a:spcPct val="100000"/>
              </a:lnSpc>
            </a:pPr>
            <a:r>
              <a:rPr lang="it-IT" sz="1400" i="1" dirty="0">
                <a:highlight>
                  <a:srgbClr val="FFFFFF"/>
                </a:highlight>
                <a:latin typeface="Arial" panose="020B0604020202020204" pitchFamily="34" charset="0"/>
                <a:cs typeface="Arial" panose="020B0604020202020204" pitchFamily="34" charset="0"/>
              </a:rPr>
              <a:t>Napoli, febbraio 2023</a:t>
            </a:r>
          </a:p>
        </p:txBody>
      </p:sp>
      <p:pic>
        <p:nvPicPr>
          <p:cNvPr id="1026" name="Picture 2" descr="Risultati immagini per sores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3831168"/>
          </a:xfrm>
          <a:prstGeom prst="rect">
            <a:avLst/>
          </a:prstGeom>
          <a:noFill/>
          <a:extLst>
            <a:ext uri="{909E8E84-426E-40DD-AFC4-6F175D3DCCD1}">
              <a14:hiddenFill xmlns:a14="http://schemas.microsoft.com/office/drawing/2010/main">
                <a:solidFill>
                  <a:srgbClr val="FFFFFF"/>
                </a:solidFill>
              </a14:hiddenFill>
            </a:ext>
          </a:extLst>
        </p:spPr>
      </p:pic>
      <p:sp>
        <p:nvSpPr>
          <p:cNvPr id="15" name="Subtitle 2"/>
          <p:cNvSpPr>
            <a:spLocks noGrp="1"/>
          </p:cNvSpPr>
          <p:nvPr>
            <p:ph type="subTitle" idx="1"/>
          </p:nvPr>
        </p:nvSpPr>
        <p:spPr>
          <a:xfrm>
            <a:off x="533400" y="4701247"/>
            <a:ext cx="8077200" cy="1206549"/>
          </a:xfrm>
        </p:spPr>
        <p:txBody>
          <a:bodyPr wrap="square">
            <a:spAutoFit/>
          </a:bodyPr>
          <a:lstStyle/>
          <a:p>
            <a:pPr algn="ctr">
              <a:lnSpc>
                <a:spcPts val="3000"/>
              </a:lnSpc>
              <a:spcAft>
                <a:spcPts val="1200"/>
              </a:spcAft>
            </a:pPr>
            <a:r>
              <a:rPr lang="it-IT" sz="1600" b="1" dirty="0">
                <a:latin typeface="Arial" panose="020B0604020202020204" pitchFamily="34" charset="0"/>
                <a:cs typeface="Arial" panose="020B0604020202020204" pitchFamily="34" charset="0"/>
              </a:rPr>
              <a:t>SERVIZI INTEGRATI DI LAVA-NOLEGGIO A RIDOTTO IMPATTO AMBIENTALE PER LE AZIENDE SANITARIE DELLA REGIONE CAMPANIA E DELLA REGIONE MOLISE</a:t>
            </a:r>
          </a:p>
          <a:p>
            <a:pPr algn="ctr">
              <a:lnSpc>
                <a:spcPct val="150000"/>
              </a:lnSpc>
              <a:spcAft>
                <a:spcPts val="1800"/>
              </a:spcAft>
            </a:pPr>
            <a:r>
              <a:rPr lang="it-IT" sz="1400" b="1" i="1" u="sng" dirty="0">
                <a:latin typeface="Arial" panose="020B0604020202020204" pitchFamily="34" charset="0"/>
                <a:cs typeface="Arial" panose="020B0604020202020204" pitchFamily="34" charset="0"/>
              </a:rPr>
              <a:t>Consultazione preliminare di mercato</a:t>
            </a:r>
          </a:p>
        </p:txBody>
      </p:sp>
      <p:pic>
        <p:nvPicPr>
          <p:cNvPr id="10" name="Picture 2" descr="soresa-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3831168"/>
            <a:ext cx="2681646" cy="6259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8205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D968B712-DE70-4252-8770-3EA87A7CC49A}"/>
              </a:ext>
            </a:extLst>
          </p:cNvPr>
          <p:cNvSpPr/>
          <p:nvPr/>
        </p:nvSpPr>
        <p:spPr>
          <a:xfrm>
            <a:off x="341376" y="914400"/>
            <a:ext cx="8610600" cy="2828147"/>
          </a:xfrm>
          <a:prstGeom prst="rect">
            <a:avLst/>
          </a:prstGeom>
          <a:ln w="22225">
            <a:solidFill>
              <a:srgbClr val="00589A"/>
            </a:solidFill>
            <a:prstDash val="sysDash"/>
          </a:ln>
        </p:spPr>
        <p:txBody>
          <a:bodyPr wrap="square">
            <a:spAutoFit/>
          </a:bodyPr>
          <a:lstStyle/>
          <a:p>
            <a:pPr marL="85725" algn="just">
              <a:lnSpc>
                <a:spcPct val="150000"/>
              </a:lnSpc>
            </a:pPr>
            <a:r>
              <a:rPr lang="it-IT" sz="1200" b="1" dirty="0">
                <a:cs typeface="Calibri" panose="020F0502020204030204" pitchFamily="34" charset="0"/>
              </a:rPr>
              <a:t>SERVIZIO DI DISTRIBUZIONE AUTOMATIZZATA DELLE DIVISE</a:t>
            </a:r>
          </a:p>
          <a:p>
            <a:pPr marL="85725" algn="just">
              <a:lnSpc>
                <a:spcPct val="150000"/>
              </a:lnSpc>
            </a:pPr>
            <a:r>
              <a:rPr lang="it-IT" sz="1200" dirty="0">
                <a:ea typeface="Times New Roman" panose="02020603050405020304" pitchFamily="18" charset="0"/>
                <a:cs typeface="Calibri" panose="020F0502020204030204" pitchFamily="34" charset="0"/>
              </a:rPr>
              <a:t>L’utilizzo di attrezzature automatizzate per la distribuzione delle divise </a:t>
            </a:r>
            <a:r>
              <a:rPr lang="it-IT" sz="1200" b="1" dirty="0">
                <a:ea typeface="Times New Roman" panose="02020603050405020304" pitchFamily="18" charset="0"/>
                <a:cs typeface="Calibri" panose="020F0502020204030204" pitchFamily="34" charset="0"/>
              </a:rPr>
              <a:t>dev’essere obbligatoriamente garantito nelle strutture dove la gestione automatizzata risulti già operante</a:t>
            </a:r>
            <a:r>
              <a:rPr lang="it-IT" sz="1200" dirty="0">
                <a:ea typeface="Times New Roman" panose="02020603050405020304" pitchFamily="18" charset="0"/>
                <a:cs typeface="Calibri" panose="020F0502020204030204" pitchFamily="34" charset="0"/>
              </a:rPr>
              <a:t>. </a:t>
            </a:r>
          </a:p>
          <a:p>
            <a:pPr marL="85725" algn="just">
              <a:lnSpc>
                <a:spcPct val="150000"/>
              </a:lnSpc>
            </a:pPr>
            <a:r>
              <a:rPr lang="it-IT" sz="1200" dirty="0">
                <a:ea typeface="Times New Roman" panose="02020603050405020304" pitchFamily="18" charset="0"/>
                <a:cs typeface="Calibri" panose="020F0502020204030204" pitchFamily="34" charset="0"/>
              </a:rPr>
              <a:t>In tutti gli altri casi, l’installazione di sistemi di distribuzione automatizzata è facoltativa, soggetta ad offerta del fornitore. </a:t>
            </a:r>
          </a:p>
          <a:p>
            <a:pPr marL="85725" algn="just">
              <a:lnSpc>
                <a:spcPct val="150000"/>
              </a:lnSpc>
            </a:pPr>
            <a:r>
              <a:rPr lang="it-IT" sz="1200" dirty="0"/>
              <a:t>Di seguito sono riportate le strutture che attualmente utilizzano sistemi di distribuzione automatizzata:</a:t>
            </a:r>
          </a:p>
          <a:p>
            <a:pPr marL="257175" indent="-171450" algn="just">
              <a:lnSpc>
                <a:spcPct val="150000"/>
              </a:lnSpc>
              <a:buFont typeface="Arial" panose="020B0604020202020204" pitchFamily="34" charset="0"/>
              <a:buChar char="•"/>
            </a:pPr>
            <a:r>
              <a:rPr lang="it-IT" sz="1200" dirty="0">
                <a:cs typeface="Calibri" panose="020F0502020204030204" pitchFamily="34" charset="0"/>
              </a:rPr>
              <a:t>A.O. SAN PIO</a:t>
            </a:r>
          </a:p>
          <a:p>
            <a:pPr marL="257175" indent="-171450" algn="just">
              <a:lnSpc>
                <a:spcPct val="150000"/>
              </a:lnSpc>
              <a:buFont typeface="Arial" panose="020B0604020202020204" pitchFamily="34" charset="0"/>
              <a:buChar char="•"/>
            </a:pPr>
            <a:r>
              <a:rPr lang="it-IT" sz="1200" dirty="0">
                <a:cs typeface="Calibri" panose="020F0502020204030204" pitchFamily="34" charset="0"/>
              </a:rPr>
              <a:t>A.O. DEI COLLI</a:t>
            </a:r>
          </a:p>
          <a:p>
            <a:pPr marL="257175" indent="-171450" algn="just">
              <a:lnSpc>
                <a:spcPct val="150000"/>
              </a:lnSpc>
              <a:buFont typeface="Arial" panose="020B0604020202020204" pitchFamily="34" charset="0"/>
              <a:buChar char="•"/>
            </a:pPr>
            <a:r>
              <a:rPr lang="it-IT" sz="1200" dirty="0">
                <a:cs typeface="Calibri" panose="020F0502020204030204" pitchFamily="34" charset="0"/>
              </a:rPr>
              <a:t>A.O.R.N. MOSCATI</a:t>
            </a:r>
          </a:p>
          <a:p>
            <a:pPr marL="257175" indent="-171450" algn="just">
              <a:lnSpc>
                <a:spcPct val="150000"/>
              </a:lnSpc>
              <a:buFont typeface="Arial" panose="020B0604020202020204" pitchFamily="34" charset="0"/>
              <a:buChar char="•"/>
            </a:pPr>
            <a:r>
              <a:rPr lang="it-IT" sz="1200" dirty="0">
                <a:cs typeface="Calibri" panose="020F0502020204030204" pitchFamily="34" charset="0"/>
              </a:rPr>
              <a:t>A.O.U. SAN GIOVANNI DI DIO-RUGGI D'ARAGONA</a:t>
            </a:r>
          </a:p>
          <a:p>
            <a:pPr marL="257175" indent="-171450" algn="just">
              <a:lnSpc>
                <a:spcPct val="150000"/>
              </a:lnSpc>
              <a:buFont typeface="Arial" panose="020B0604020202020204" pitchFamily="34" charset="0"/>
              <a:buChar char="•"/>
            </a:pPr>
            <a:r>
              <a:rPr lang="it-IT" sz="1200" dirty="0">
                <a:cs typeface="Calibri" panose="020F0502020204030204" pitchFamily="34" charset="0"/>
              </a:rPr>
              <a:t>ASL NAPOLI 2 NORD</a:t>
            </a:r>
          </a:p>
        </p:txBody>
      </p:sp>
      <p:sp>
        <p:nvSpPr>
          <p:cNvPr id="8" name="Rectangle 2">
            <a:extLst>
              <a:ext uri="{FF2B5EF4-FFF2-40B4-BE49-F238E27FC236}">
                <a16:creationId xmlns:a16="http://schemas.microsoft.com/office/drawing/2014/main" id="{A7802BF0-45E0-48BD-8DD4-35F9EB4A02BF}"/>
              </a:ext>
            </a:extLst>
          </p:cNvPr>
          <p:cNvSpPr txBox="1">
            <a:spLocks noChangeArrowheads="1"/>
          </p:cNvSpPr>
          <p:nvPr/>
        </p:nvSpPr>
        <p:spPr bwMode="auto">
          <a:xfrm>
            <a:off x="304800" y="132799"/>
            <a:ext cx="5538696" cy="430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altLang="it-IT" sz="2200" i="0" dirty="0">
                <a:solidFill>
                  <a:srgbClr val="00003E"/>
                </a:solidFill>
                <a:latin typeface="+mn-lt"/>
              </a:rPr>
              <a:t>Principali elementi della Procedura (4/5)</a:t>
            </a:r>
            <a:endParaRPr kumimoji="0" lang="it-IT" altLang="it-IT" sz="2200" b="1" i="0" u="none" strike="noStrike" kern="1200" cap="none" spc="0" normalizeH="0" baseline="0" noProof="0" dirty="0">
              <a:ln>
                <a:noFill/>
              </a:ln>
              <a:solidFill>
                <a:srgbClr val="00003E"/>
              </a:solidFill>
              <a:effectLst/>
              <a:uLnTx/>
              <a:uFillTx/>
              <a:latin typeface="+mn-lt"/>
            </a:endParaRPr>
          </a:p>
        </p:txBody>
      </p:sp>
      <p:sp>
        <p:nvSpPr>
          <p:cNvPr id="9" name="Slide Number Placeholder 6">
            <a:extLst>
              <a:ext uri="{FF2B5EF4-FFF2-40B4-BE49-F238E27FC236}">
                <a16:creationId xmlns:a16="http://schemas.microsoft.com/office/drawing/2014/main" id="{B019077E-EBF8-4F3A-BB73-D15E3F5AE120}"/>
              </a:ext>
            </a:extLst>
          </p:cNvPr>
          <p:cNvSpPr txBox="1">
            <a:spLocks/>
          </p:cNvSpPr>
          <p:nvPr/>
        </p:nvSpPr>
        <p:spPr>
          <a:xfrm>
            <a:off x="4604657" y="6553200"/>
            <a:ext cx="533400" cy="169277"/>
          </a:xfrm>
          <a:prstGeom prst="rect">
            <a:avLst/>
          </a:prstGeom>
        </p:spPr>
        <p:txBody>
          <a:bodyPr wrap="square" lIns="0" tIns="0" rIns="0" bIns="0" anchor="t" anchorCtr="0">
            <a:spAutoFit/>
          </a:bodyPr>
          <a:lstStyle>
            <a:defPPr>
              <a:defRPr lang="en-US"/>
            </a:defPPr>
            <a:lvl1pPr marL="0" algn="r" defTabSz="914400" rtl="0" eaLnBrk="1" latinLnBrk="0" hangingPunct="1">
              <a:defRPr sz="1000" kern="1200">
                <a:solidFill>
                  <a:schemeClr val="tx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9EBD5762-3BDC-484D-9503-7EA6D5A9A8CE}" type="slidenum">
              <a:rPr lang="it-IT" sz="1100" i="1" smtClean="0">
                <a:latin typeface="Calibri Light" panose="020F0302020204030204" pitchFamily="34" charset="0"/>
              </a:rPr>
              <a:pPr algn="ctr"/>
              <a:t>10</a:t>
            </a:fld>
            <a:endParaRPr lang="it-IT" sz="1100" i="1" dirty="0">
              <a:latin typeface="Calibri Light" panose="020F0302020204030204" pitchFamily="34" charset="0"/>
            </a:endParaRPr>
          </a:p>
        </p:txBody>
      </p:sp>
      <p:sp>
        <p:nvSpPr>
          <p:cNvPr id="10" name="Rectangle 9">
            <a:extLst>
              <a:ext uri="{FF2B5EF4-FFF2-40B4-BE49-F238E27FC236}">
                <a16:creationId xmlns:a16="http://schemas.microsoft.com/office/drawing/2014/main" id="{70E23CB4-3AA0-46A0-913B-CFD0A17EB48B}"/>
              </a:ext>
            </a:extLst>
          </p:cNvPr>
          <p:cNvSpPr/>
          <p:nvPr/>
        </p:nvSpPr>
        <p:spPr>
          <a:xfrm>
            <a:off x="337457" y="3924682"/>
            <a:ext cx="8610600" cy="1720151"/>
          </a:xfrm>
          <a:prstGeom prst="rect">
            <a:avLst/>
          </a:prstGeom>
          <a:ln w="19050">
            <a:solidFill>
              <a:srgbClr val="339933"/>
            </a:solidFill>
            <a:prstDash val="sysDash"/>
          </a:ln>
        </p:spPr>
        <p:txBody>
          <a:bodyPr wrap="square">
            <a:spAutoFit/>
          </a:bodyPr>
          <a:lstStyle/>
          <a:p>
            <a:pPr marL="85725" algn="just">
              <a:lnSpc>
                <a:spcPct val="150000"/>
              </a:lnSpc>
            </a:pPr>
            <a:r>
              <a:rPr lang="it-IT" sz="1200" b="1" dirty="0">
                <a:cs typeface="Calibri" panose="020F0502020204030204" pitchFamily="34" charset="0"/>
              </a:rPr>
              <a:t>RIDUZIONE DEGLI IMPATTI AMBIENTALI</a:t>
            </a:r>
          </a:p>
          <a:p>
            <a:pPr marL="85725" algn="just">
              <a:lnSpc>
                <a:spcPct val="150000"/>
              </a:lnSpc>
            </a:pPr>
            <a:r>
              <a:rPr lang="it-IT" sz="1200" dirty="0">
                <a:cs typeface="Calibri" panose="020F0502020204030204" pitchFamily="34" charset="0"/>
              </a:rPr>
              <a:t>Come previsto dal Piano d’azione per la sostenibilità ambientale dei consumi della pubblica amministrazione del 2008, il progetto di gara è stato redatto tenendo conto dei </a:t>
            </a:r>
            <a:r>
              <a:rPr lang="it-IT" sz="1200" b="1" dirty="0">
                <a:cs typeface="Calibri" panose="020F0502020204030204" pitchFamily="34" charset="0"/>
              </a:rPr>
              <a:t>CAM per l’Affidamento del servizio di lavaggio industriale e noleggio di tessili e </a:t>
            </a:r>
            <a:r>
              <a:rPr lang="it-IT" sz="1200" b="1" dirty="0" err="1">
                <a:cs typeface="Calibri" panose="020F0502020204030204" pitchFamily="34" charset="0"/>
              </a:rPr>
              <a:t>materasseria</a:t>
            </a:r>
            <a:r>
              <a:rPr lang="it-IT" sz="1200" b="1" dirty="0">
                <a:cs typeface="Calibri" panose="020F0502020204030204" pitchFamily="34" charset="0"/>
              </a:rPr>
              <a:t> (</a:t>
            </a:r>
            <a:r>
              <a:rPr lang="it-IT" sz="1200" dirty="0">
                <a:cs typeface="Calibri" panose="020F0502020204030204" pitchFamily="34" charset="0"/>
              </a:rPr>
              <a:t>approvato con DM 9 dicembre 2020 in G.U. n. 2 del 4/01/2021) e ai </a:t>
            </a:r>
            <a:r>
              <a:rPr lang="it-IT" sz="1200" b="1" dirty="0">
                <a:cs typeface="Calibri" panose="020F0502020204030204" pitchFamily="34" charset="0"/>
              </a:rPr>
              <a:t>CAM per Forniture e noleggio di prodotti tessili, ivi inclusi mascherine filtranti, dispositivi medici e dispositivi di protezione individuale </a:t>
            </a:r>
            <a:r>
              <a:rPr lang="it-IT" sz="1200" dirty="0">
                <a:cs typeface="Calibri" panose="020F0502020204030204" pitchFamily="34" charset="0"/>
              </a:rPr>
              <a:t>(approvato con DM 30 giugno 2021, in G.U.R.I. n. 167 del 14 luglio 2021)</a:t>
            </a:r>
          </a:p>
        </p:txBody>
      </p:sp>
      <p:sp>
        <p:nvSpPr>
          <p:cNvPr id="12" name="Rectangle 11">
            <a:extLst>
              <a:ext uri="{FF2B5EF4-FFF2-40B4-BE49-F238E27FC236}">
                <a16:creationId xmlns:a16="http://schemas.microsoft.com/office/drawing/2014/main" id="{7C6A234E-1C61-4EA0-BEE2-9DDF72D2E8F3}"/>
              </a:ext>
            </a:extLst>
          </p:cNvPr>
          <p:cNvSpPr/>
          <p:nvPr/>
        </p:nvSpPr>
        <p:spPr>
          <a:xfrm>
            <a:off x="337457" y="5787901"/>
            <a:ext cx="8610600" cy="689099"/>
          </a:xfrm>
          <a:prstGeom prst="rect">
            <a:avLst/>
          </a:prstGeom>
          <a:ln w="19050">
            <a:solidFill>
              <a:schemeClr val="accent2"/>
            </a:solidFill>
            <a:prstDash val="sysDash"/>
          </a:ln>
        </p:spPr>
        <p:txBody>
          <a:bodyPr wrap="square">
            <a:spAutoFit/>
          </a:bodyPr>
          <a:lstStyle/>
          <a:p>
            <a:pPr marL="85725" algn="just">
              <a:lnSpc>
                <a:spcPct val="150000"/>
              </a:lnSpc>
            </a:pPr>
            <a:r>
              <a:rPr lang="it-IT" sz="1200" b="1" dirty="0">
                <a:cs typeface="Calibri" panose="020F0502020204030204" pitchFamily="34" charset="0"/>
              </a:rPr>
              <a:t>PREZZI DI RIFERIMENTO ANAC</a:t>
            </a:r>
          </a:p>
          <a:p>
            <a:pPr marL="85725" algn="just">
              <a:lnSpc>
                <a:spcPct val="150000"/>
              </a:lnSpc>
              <a:spcBef>
                <a:spcPts val="600"/>
              </a:spcBef>
              <a:spcAft>
                <a:spcPts val="600"/>
              </a:spcAft>
            </a:pPr>
            <a:r>
              <a:rPr lang="it-IT" sz="1200" dirty="0">
                <a:cs typeface="Calibri" panose="020F0502020204030204" pitchFamily="34" charset="0"/>
              </a:rPr>
              <a:t>L’importo a base di gara unitario sarà riferito ai </a:t>
            </a:r>
            <a:r>
              <a:rPr lang="it-IT" sz="1200" b="1" dirty="0">
                <a:cs typeface="Calibri" panose="020F0502020204030204" pitchFamily="34" charset="0"/>
              </a:rPr>
              <a:t>prezzi ANAC di riferimento alla data di pubblicazione. </a:t>
            </a:r>
            <a:endParaRPr lang="it-IT" sz="1200" dirty="0">
              <a:cs typeface="Calibri" panose="020F0502020204030204" pitchFamily="34" charset="0"/>
            </a:endParaRPr>
          </a:p>
        </p:txBody>
      </p:sp>
    </p:spTree>
    <p:extLst>
      <p:ext uri="{BB962C8B-B14F-4D97-AF65-F5344CB8AC3E}">
        <p14:creationId xmlns:p14="http://schemas.microsoft.com/office/powerpoint/2010/main" val="4218580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4BE72595-6455-412C-8D6F-B38EADB23609}"/>
              </a:ext>
            </a:extLst>
          </p:cNvPr>
          <p:cNvSpPr txBox="1">
            <a:spLocks/>
          </p:cNvSpPr>
          <p:nvPr/>
        </p:nvSpPr>
        <p:spPr>
          <a:xfrm>
            <a:off x="4604657" y="6553200"/>
            <a:ext cx="533400" cy="169277"/>
          </a:xfrm>
          <a:prstGeom prst="rect">
            <a:avLst/>
          </a:prstGeom>
        </p:spPr>
        <p:txBody>
          <a:bodyPr wrap="square" lIns="0" tIns="0" rIns="0" bIns="0" anchor="t" anchorCtr="0">
            <a:spAutoFit/>
          </a:bodyPr>
          <a:lstStyle>
            <a:defPPr>
              <a:defRPr lang="en-US"/>
            </a:defPPr>
            <a:lvl1pPr marL="0" algn="r" defTabSz="914400" rtl="0" eaLnBrk="1" latinLnBrk="0" hangingPunct="1">
              <a:defRPr sz="1000" kern="1200">
                <a:solidFill>
                  <a:schemeClr val="tx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9EBD5762-3BDC-484D-9503-7EA6D5A9A8CE}" type="slidenum">
              <a:rPr lang="it-IT" sz="1100" i="1" smtClean="0">
                <a:latin typeface="Calibri Light" panose="020F0302020204030204" pitchFamily="34" charset="0"/>
              </a:rPr>
              <a:pPr algn="ctr"/>
              <a:t>11</a:t>
            </a:fld>
            <a:endParaRPr lang="it-IT" sz="1100" i="1" dirty="0">
              <a:latin typeface="Calibri Light" panose="020F0302020204030204" pitchFamily="34" charset="0"/>
            </a:endParaRPr>
          </a:p>
        </p:txBody>
      </p:sp>
      <p:sp>
        <p:nvSpPr>
          <p:cNvPr id="17" name="Rectangle 16">
            <a:extLst>
              <a:ext uri="{FF2B5EF4-FFF2-40B4-BE49-F238E27FC236}">
                <a16:creationId xmlns:a16="http://schemas.microsoft.com/office/drawing/2014/main" id="{B8DA42C1-989F-4C38-8969-1E310EA4E179}"/>
              </a:ext>
            </a:extLst>
          </p:cNvPr>
          <p:cNvSpPr/>
          <p:nvPr/>
        </p:nvSpPr>
        <p:spPr>
          <a:xfrm>
            <a:off x="337457" y="2082646"/>
            <a:ext cx="8610600" cy="889154"/>
          </a:xfrm>
          <a:prstGeom prst="rect">
            <a:avLst/>
          </a:prstGeom>
          <a:ln w="19050">
            <a:solidFill>
              <a:schemeClr val="accent5">
                <a:lumMod val="60000"/>
                <a:lumOff val="40000"/>
              </a:schemeClr>
            </a:solidFill>
            <a:prstDash val="sysDash"/>
          </a:ln>
        </p:spPr>
        <p:txBody>
          <a:bodyPr wrap="square">
            <a:spAutoFit/>
          </a:bodyPr>
          <a:lstStyle/>
          <a:p>
            <a:pPr marL="85725" algn="just">
              <a:lnSpc>
                <a:spcPct val="150000"/>
              </a:lnSpc>
            </a:pPr>
            <a:r>
              <a:rPr lang="it-IT" sz="1200" b="1" dirty="0">
                <a:cs typeface="Calibri" panose="020F0502020204030204" pitchFamily="34" charset="0"/>
              </a:rPr>
              <a:t>CLAUSOLA SOCIALE</a:t>
            </a:r>
          </a:p>
          <a:p>
            <a:pPr marL="85725" algn="just">
              <a:lnSpc>
                <a:spcPct val="150000"/>
              </a:lnSpc>
            </a:pPr>
            <a:r>
              <a:rPr lang="it-IT" sz="1200" dirty="0">
                <a:cs typeface="Calibri" panose="020F0502020204030204" pitchFamily="34" charset="0"/>
              </a:rPr>
              <a:t>Sarà prevista una clausola sociale che prevede il riassorbimento del personale attualmente impiegato presso le Aziende Sanitarie</a:t>
            </a:r>
          </a:p>
        </p:txBody>
      </p:sp>
      <p:sp>
        <p:nvSpPr>
          <p:cNvPr id="8" name="Rectangle 2">
            <a:extLst>
              <a:ext uri="{FF2B5EF4-FFF2-40B4-BE49-F238E27FC236}">
                <a16:creationId xmlns:a16="http://schemas.microsoft.com/office/drawing/2014/main" id="{F33CA40A-7418-4DE0-88C7-FB5EE03F9DB7}"/>
              </a:ext>
            </a:extLst>
          </p:cNvPr>
          <p:cNvSpPr txBox="1">
            <a:spLocks noChangeArrowheads="1"/>
          </p:cNvSpPr>
          <p:nvPr/>
        </p:nvSpPr>
        <p:spPr bwMode="auto">
          <a:xfrm>
            <a:off x="304800" y="132799"/>
            <a:ext cx="5538696" cy="430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altLang="it-IT" sz="2200" i="0" dirty="0">
                <a:solidFill>
                  <a:srgbClr val="00003E"/>
                </a:solidFill>
                <a:latin typeface="+mn-lt"/>
              </a:rPr>
              <a:t>Principali elementi della Procedura (5/5)</a:t>
            </a:r>
            <a:endParaRPr kumimoji="0" lang="it-IT" altLang="it-IT" sz="2200" b="1" i="0" u="none" strike="noStrike" kern="1200" cap="none" spc="0" normalizeH="0" baseline="0" noProof="0" dirty="0">
              <a:ln>
                <a:noFill/>
              </a:ln>
              <a:solidFill>
                <a:srgbClr val="00003E"/>
              </a:solidFill>
              <a:effectLst/>
              <a:uLnTx/>
              <a:uFillTx/>
              <a:latin typeface="+mn-lt"/>
            </a:endParaRPr>
          </a:p>
        </p:txBody>
      </p:sp>
      <p:sp>
        <p:nvSpPr>
          <p:cNvPr id="9" name="Rectangle 8">
            <a:extLst>
              <a:ext uri="{FF2B5EF4-FFF2-40B4-BE49-F238E27FC236}">
                <a16:creationId xmlns:a16="http://schemas.microsoft.com/office/drawing/2014/main" id="{1836E27E-1242-4420-B350-5E4AD3E9F950}"/>
              </a:ext>
            </a:extLst>
          </p:cNvPr>
          <p:cNvSpPr/>
          <p:nvPr/>
        </p:nvSpPr>
        <p:spPr>
          <a:xfrm>
            <a:off x="354663" y="990600"/>
            <a:ext cx="8610600" cy="889154"/>
          </a:xfrm>
          <a:prstGeom prst="rect">
            <a:avLst/>
          </a:prstGeom>
          <a:ln w="19050">
            <a:solidFill>
              <a:schemeClr val="accent2"/>
            </a:solidFill>
            <a:prstDash val="sysDash"/>
          </a:ln>
        </p:spPr>
        <p:txBody>
          <a:bodyPr wrap="square">
            <a:spAutoFit/>
          </a:bodyPr>
          <a:lstStyle/>
          <a:p>
            <a:pPr marL="85725" algn="just">
              <a:lnSpc>
                <a:spcPct val="150000"/>
              </a:lnSpc>
            </a:pPr>
            <a:r>
              <a:rPr lang="it-IT" sz="1200" b="1" dirty="0">
                <a:cs typeface="Calibri" panose="020F0502020204030204" pitchFamily="34" charset="0"/>
              </a:rPr>
              <a:t>CLAUSOLA REVISIONE PREZZI</a:t>
            </a:r>
          </a:p>
          <a:p>
            <a:pPr marL="85725" algn="just">
              <a:lnSpc>
                <a:spcPct val="150000"/>
              </a:lnSpc>
            </a:pPr>
            <a:r>
              <a:rPr lang="it-IT" sz="1200" dirty="0">
                <a:cs typeface="Calibri" panose="020F0502020204030204" pitchFamily="34" charset="0"/>
              </a:rPr>
              <a:t>Sarà prevista la clausola di revisione annuale dei prezzi del contratto, fermo restando il rispetto dei prezzi di riferimento ANAC.</a:t>
            </a:r>
          </a:p>
        </p:txBody>
      </p:sp>
    </p:spTree>
    <p:extLst>
      <p:ext uri="{BB962C8B-B14F-4D97-AF65-F5344CB8AC3E}">
        <p14:creationId xmlns:p14="http://schemas.microsoft.com/office/powerpoint/2010/main" val="2360486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304800" y="132799"/>
            <a:ext cx="2981907" cy="430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altLang="it-IT" sz="2200" i="0" dirty="0">
                <a:solidFill>
                  <a:srgbClr val="00003E"/>
                </a:solidFill>
                <a:latin typeface="+mn-lt"/>
              </a:rPr>
              <a:t>Lotti della procedura</a:t>
            </a:r>
          </a:p>
        </p:txBody>
      </p:sp>
      <p:sp>
        <p:nvSpPr>
          <p:cNvPr id="4" name="Rectangle 3"/>
          <p:cNvSpPr/>
          <p:nvPr/>
        </p:nvSpPr>
        <p:spPr>
          <a:xfrm>
            <a:off x="266700" y="914400"/>
            <a:ext cx="8648700" cy="1043042"/>
          </a:xfrm>
          <a:prstGeom prst="rect">
            <a:avLst/>
          </a:prstGeom>
        </p:spPr>
        <p:txBody>
          <a:bodyPr wrap="square">
            <a:spAutoFit/>
          </a:bodyPr>
          <a:lstStyle/>
          <a:p>
            <a:pPr marL="85725" algn="just">
              <a:lnSpc>
                <a:spcPct val="150000"/>
              </a:lnSpc>
              <a:spcBef>
                <a:spcPts val="600"/>
              </a:spcBef>
              <a:spcAft>
                <a:spcPts val="600"/>
              </a:spcAft>
            </a:pPr>
            <a:r>
              <a:rPr lang="it-IT" sz="1200" dirty="0" err="1">
                <a:ea typeface="Times New Roman" panose="02020603050405020304" pitchFamily="18" charset="0"/>
                <a:cs typeface="Calibri" panose="020F0502020204030204" pitchFamily="34" charset="0"/>
              </a:rPr>
              <a:t>So.Re.Sa</a:t>
            </a:r>
            <a:r>
              <a:rPr lang="it-IT" sz="1200" dirty="0">
                <a:ea typeface="Times New Roman" panose="02020603050405020304" pitchFamily="18" charset="0"/>
                <a:cs typeface="Calibri" panose="020F0502020204030204" pitchFamily="34" charset="0"/>
              </a:rPr>
              <a:t>. intende procedere alla pubblicazione di una iniziativa di gara avente ad oggetto l’affidamento dei </a:t>
            </a:r>
            <a:r>
              <a:rPr lang="it-IT" sz="1200" b="1" dirty="0">
                <a:ea typeface="Times New Roman" panose="02020603050405020304" pitchFamily="18" charset="0"/>
                <a:cs typeface="Calibri" panose="020F0502020204030204" pitchFamily="34" charset="0"/>
              </a:rPr>
              <a:t>servizi integrati di </a:t>
            </a:r>
            <a:r>
              <a:rPr lang="it-IT" sz="1200" b="1" dirty="0" err="1">
                <a:ea typeface="Times New Roman" panose="02020603050405020304" pitchFamily="18" charset="0"/>
                <a:cs typeface="Calibri" panose="020F0502020204030204" pitchFamily="34" charset="0"/>
              </a:rPr>
              <a:t>lavanoleggio</a:t>
            </a:r>
            <a:r>
              <a:rPr lang="it-IT" sz="1200" b="1" dirty="0">
                <a:ea typeface="Times New Roman" panose="02020603050405020304" pitchFamily="18" charset="0"/>
                <a:cs typeface="Calibri" panose="020F0502020204030204" pitchFamily="34" charset="0"/>
              </a:rPr>
              <a:t> a ridotto impatto ambientale </a:t>
            </a:r>
            <a:r>
              <a:rPr lang="it-IT" sz="1200" dirty="0">
                <a:ea typeface="Times New Roman" panose="02020603050405020304" pitchFamily="18" charset="0"/>
                <a:cs typeface="Calibri" panose="020F0502020204030204" pitchFamily="34" charset="0"/>
              </a:rPr>
              <a:t>per le Aziende Sanitarie della Regione Campania e Regione Molise. </a:t>
            </a:r>
            <a:endParaRPr lang="it-IT" sz="1200" dirty="0">
              <a:cs typeface="Calibri" panose="020F0502020204030204" pitchFamily="34" charset="0"/>
            </a:endParaRPr>
          </a:p>
          <a:p>
            <a:pPr marL="85725" algn="just">
              <a:lnSpc>
                <a:spcPct val="150000"/>
              </a:lnSpc>
              <a:spcBef>
                <a:spcPts val="600"/>
              </a:spcBef>
              <a:spcAft>
                <a:spcPts val="600"/>
              </a:spcAft>
            </a:pPr>
            <a:r>
              <a:rPr lang="it-IT" sz="1200" dirty="0">
                <a:cs typeface="Calibri" panose="020F0502020204030204" pitchFamily="34" charset="0"/>
              </a:rPr>
              <a:t>La gara sarà suddivisa in </a:t>
            </a:r>
            <a:r>
              <a:rPr lang="it-IT" sz="1200" b="1" dirty="0">
                <a:cs typeface="Calibri" panose="020F0502020204030204" pitchFamily="34" charset="0"/>
              </a:rPr>
              <a:t>n.</a:t>
            </a:r>
            <a:r>
              <a:rPr lang="it-IT" sz="1200" dirty="0">
                <a:cs typeface="Calibri" panose="020F0502020204030204" pitchFamily="34" charset="0"/>
              </a:rPr>
              <a:t> </a:t>
            </a:r>
            <a:r>
              <a:rPr lang="it-IT" sz="1200" b="1" dirty="0">
                <a:cs typeface="Calibri" panose="020F0502020204030204" pitchFamily="34" charset="0"/>
              </a:rPr>
              <a:t>7 lotti</a:t>
            </a:r>
            <a:r>
              <a:rPr lang="it-IT" sz="1200" dirty="0">
                <a:cs typeface="Calibri" panose="020F0502020204030204" pitchFamily="34" charset="0"/>
              </a:rPr>
              <a:t> articolati per ambito amministrativo/territoriale, come di seguito riportato:</a:t>
            </a:r>
          </a:p>
        </p:txBody>
      </p:sp>
      <p:sp>
        <p:nvSpPr>
          <p:cNvPr id="7" name="Slide Number Placeholder 6">
            <a:extLst>
              <a:ext uri="{FF2B5EF4-FFF2-40B4-BE49-F238E27FC236}">
                <a16:creationId xmlns:a16="http://schemas.microsoft.com/office/drawing/2014/main" id="{4BE72595-6455-412C-8D6F-B38EADB23609}"/>
              </a:ext>
            </a:extLst>
          </p:cNvPr>
          <p:cNvSpPr txBox="1">
            <a:spLocks/>
          </p:cNvSpPr>
          <p:nvPr/>
        </p:nvSpPr>
        <p:spPr>
          <a:xfrm>
            <a:off x="4604657" y="6553200"/>
            <a:ext cx="533400" cy="169277"/>
          </a:xfrm>
          <a:prstGeom prst="rect">
            <a:avLst/>
          </a:prstGeom>
        </p:spPr>
        <p:txBody>
          <a:bodyPr wrap="square" lIns="0" tIns="0" rIns="0" bIns="0" anchor="t" anchorCtr="0">
            <a:spAutoFit/>
          </a:bodyPr>
          <a:lstStyle>
            <a:defPPr>
              <a:defRPr lang="en-US"/>
            </a:defPPr>
            <a:lvl1pPr marL="0" algn="r" defTabSz="914400" rtl="0" eaLnBrk="1" latinLnBrk="0" hangingPunct="1">
              <a:defRPr sz="1000" kern="1200">
                <a:solidFill>
                  <a:schemeClr val="tx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9EBD5762-3BDC-484D-9503-7EA6D5A9A8CE}" type="slidenum">
              <a:rPr lang="it-IT" sz="1100" i="1" smtClean="0">
                <a:latin typeface="Calibri Light" panose="020F0302020204030204" pitchFamily="34" charset="0"/>
              </a:rPr>
              <a:pPr algn="ctr"/>
              <a:t>2</a:t>
            </a:fld>
            <a:endParaRPr lang="it-IT" sz="1100" i="1" dirty="0">
              <a:latin typeface="Calibri Light" panose="020F0302020204030204" pitchFamily="34" charset="0"/>
            </a:endParaRPr>
          </a:p>
        </p:txBody>
      </p:sp>
      <p:graphicFrame>
        <p:nvGraphicFramePr>
          <p:cNvPr id="8" name="Table 7">
            <a:extLst>
              <a:ext uri="{FF2B5EF4-FFF2-40B4-BE49-F238E27FC236}">
                <a16:creationId xmlns:a16="http://schemas.microsoft.com/office/drawing/2014/main" id="{75E783ED-57E8-4895-A7C7-DADDD4D7D98F}"/>
              </a:ext>
            </a:extLst>
          </p:cNvPr>
          <p:cNvGraphicFramePr>
            <a:graphicFrameLocks noGrp="1"/>
          </p:cNvGraphicFramePr>
          <p:nvPr>
            <p:extLst>
              <p:ext uri="{D42A27DB-BD31-4B8C-83A1-F6EECF244321}">
                <p14:modId xmlns:p14="http://schemas.microsoft.com/office/powerpoint/2010/main" val="2881495312"/>
              </p:ext>
            </p:extLst>
          </p:nvPr>
        </p:nvGraphicFramePr>
        <p:xfrm>
          <a:off x="1762125" y="2209800"/>
          <a:ext cx="5619750" cy="3937000"/>
        </p:xfrm>
        <a:graphic>
          <a:graphicData uri="http://schemas.openxmlformats.org/drawingml/2006/table">
            <a:tbl>
              <a:tblPr/>
              <a:tblGrid>
                <a:gridCol w="1962150">
                  <a:extLst>
                    <a:ext uri="{9D8B030D-6E8A-4147-A177-3AD203B41FA5}">
                      <a16:colId xmlns:a16="http://schemas.microsoft.com/office/drawing/2014/main" val="3751781371"/>
                    </a:ext>
                  </a:extLst>
                </a:gridCol>
                <a:gridCol w="3657600">
                  <a:extLst>
                    <a:ext uri="{9D8B030D-6E8A-4147-A177-3AD203B41FA5}">
                      <a16:colId xmlns:a16="http://schemas.microsoft.com/office/drawing/2014/main" val="2115064550"/>
                    </a:ext>
                  </a:extLst>
                </a:gridCol>
              </a:tblGrid>
              <a:tr h="196850">
                <a:tc>
                  <a:txBody>
                    <a:bodyPr/>
                    <a:lstStyle/>
                    <a:p>
                      <a:pPr algn="ctr" rtl="0" fontAlgn="ctr"/>
                      <a:r>
                        <a:rPr lang="it-IT" sz="1200" b="1" i="0" u="none" strike="noStrike">
                          <a:solidFill>
                            <a:srgbClr val="FFFFFF"/>
                          </a:solidFill>
                          <a:effectLst/>
                          <a:latin typeface="Arial" panose="020B0604020202020204" pitchFamily="34" charset="0"/>
                        </a:rPr>
                        <a:t>LOTTO</a:t>
                      </a:r>
                    </a:p>
                  </a:txBody>
                  <a:tcPr marL="6350" marR="6350" marT="6350" marB="0" anchor="ctr">
                    <a:lnL>
                      <a:noFill/>
                    </a:lnL>
                    <a:lnR>
                      <a:noFill/>
                    </a:lnR>
                    <a:lnT>
                      <a:noFill/>
                    </a:lnT>
                    <a:lnB>
                      <a:noFill/>
                    </a:lnB>
                    <a:solidFill>
                      <a:srgbClr val="000066"/>
                    </a:solidFill>
                  </a:tcPr>
                </a:tc>
                <a:tc>
                  <a:txBody>
                    <a:bodyPr/>
                    <a:lstStyle/>
                    <a:p>
                      <a:pPr algn="l" rtl="0" fontAlgn="ctr"/>
                      <a:r>
                        <a:rPr lang="it-IT" sz="1200" b="1" i="0" u="none" strike="noStrike">
                          <a:solidFill>
                            <a:srgbClr val="FFFFFF"/>
                          </a:solidFill>
                          <a:effectLst/>
                          <a:latin typeface="Arial" panose="020B0604020202020204" pitchFamily="34" charset="0"/>
                        </a:rPr>
                        <a:t>AA.SS. / AA.OO.</a:t>
                      </a:r>
                    </a:p>
                  </a:txBody>
                  <a:tcPr marL="6350" marR="6350" marT="6350" marB="0" anchor="ctr">
                    <a:lnL>
                      <a:noFill/>
                    </a:lnL>
                    <a:lnR>
                      <a:noFill/>
                    </a:lnR>
                    <a:lnT>
                      <a:noFill/>
                    </a:lnT>
                    <a:lnB>
                      <a:noFill/>
                    </a:lnB>
                    <a:solidFill>
                      <a:srgbClr val="000066"/>
                    </a:solidFill>
                  </a:tcPr>
                </a:tc>
                <a:extLst>
                  <a:ext uri="{0D108BD9-81ED-4DB2-BD59-A6C34878D82A}">
                    <a16:rowId xmlns:a16="http://schemas.microsoft.com/office/drawing/2014/main" val="2585979002"/>
                  </a:ext>
                </a:extLst>
              </a:tr>
              <a:tr h="196850">
                <a:tc rowSpan="2">
                  <a:txBody>
                    <a:bodyPr/>
                    <a:lstStyle/>
                    <a:p>
                      <a:pPr algn="ctr" rtl="0" fontAlgn="ctr"/>
                      <a:r>
                        <a:rPr lang="it-IT" sz="1200" b="1" i="0" u="none" strike="noStrike">
                          <a:solidFill>
                            <a:srgbClr val="000000"/>
                          </a:solidFill>
                          <a:effectLst/>
                          <a:latin typeface="Arial" panose="020B0604020202020204" pitchFamily="34" charset="0"/>
                        </a:rPr>
                        <a:t>LOTTO 1</a:t>
                      </a:r>
                    </a:p>
                  </a:txBody>
                  <a:tcPr marL="6350" marR="6350" marT="6350" marB="0" anchor="ctr">
                    <a:lnL>
                      <a:noFill/>
                    </a:lnL>
                    <a:lnR>
                      <a:noFill/>
                    </a:lnR>
                    <a:lnT>
                      <a:noFill/>
                    </a:lnT>
                    <a:lnB>
                      <a:noFill/>
                    </a:lnB>
                    <a:solidFill>
                      <a:srgbClr val="D9E1F2"/>
                    </a:solidFill>
                  </a:tcPr>
                </a:tc>
                <a:tc>
                  <a:txBody>
                    <a:bodyPr/>
                    <a:lstStyle/>
                    <a:p>
                      <a:pPr algn="l" rtl="0" fontAlgn="ctr"/>
                      <a:r>
                        <a:rPr lang="it-IT" sz="1200" b="0" i="0" u="none" strike="noStrike">
                          <a:solidFill>
                            <a:srgbClr val="000000"/>
                          </a:solidFill>
                          <a:effectLst/>
                          <a:latin typeface="Arial" panose="020B0604020202020204" pitchFamily="34" charset="0"/>
                        </a:rPr>
                        <a:t>ASL SALERNO</a:t>
                      </a:r>
                    </a:p>
                  </a:txBody>
                  <a:tcPr marL="6350" marR="6350" marT="6350" marB="0" anchor="ctr">
                    <a:lnL>
                      <a:noFill/>
                    </a:lnL>
                    <a:lnR>
                      <a:noFill/>
                    </a:lnR>
                    <a:lnT>
                      <a:noFill/>
                    </a:lnT>
                    <a:lnB>
                      <a:noFill/>
                    </a:lnB>
                    <a:solidFill>
                      <a:srgbClr val="D9E1F2"/>
                    </a:solidFill>
                  </a:tcPr>
                </a:tc>
                <a:extLst>
                  <a:ext uri="{0D108BD9-81ED-4DB2-BD59-A6C34878D82A}">
                    <a16:rowId xmlns:a16="http://schemas.microsoft.com/office/drawing/2014/main" val="4068633688"/>
                  </a:ext>
                </a:extLst>
              </a:tr>
              <a:tr h="393700">
                <a:tc vMerge="1">
                  <a:txBody>
                    <a:bodyPr/>
                    <a:lstStyle/>
                    <a:p>
                      <a:endParaRPr lang="it-IT"/>
                    </a:p>
                  </a:txBody>
                  <a:tcPr/>
                </a:tc>
                <a:tc>
                  <a:txBody>
                    <a:bodyPr/>
                    <a:lstStyle/>
                    <a:p>
                      <a:pPr algn="l" rtl="0" fontAlgn="ctr"/>
                      <a:r>
                        <a:rPr lang="it-IT" sz="1200" b="0" i="0" u="none" strike="noStrike">
                          <a:solidFill>
                            <a:srgbClr val="000000"/>
                          </a:solidFill>
                          <a:effectLst/>
                          <a:latin typeface="Arial" panose="020B0604020202020204" pitchFamily="34" charset="0"/>
                        </a:rPr>
                        <a:t>A.O.U. SAN GIOVANNI DI DIO E RUGGI D'ARAGONA</a:t>
                      </a:r>
                    </a:p>
                  </a:txBody>
                  <a:tcPr marL="6350" marR="6350" marT="6350" marB="0" anchor="ctr">
                    <a:lnL>
                      <a:noFill/>
                    </a:lnL>
                    <a:lnR>
                      <a:noFill/>
                    </a:lnR>
                    <a:lnT>
                      <a:noFill/>
                    </a:lnT>
                    <a:lnB>
                      <a:noFill/>
                    </a:lnB>
                    <a:solidFill>
                      <a:srgbClr val="D9E1F2"/>
                    </a:solidFill>
                  </a:tcPr>
                </a:tc>
                <a:extLst>
                  <a:ext uri="{0D108BD9-81ED-4DB2-BD59-A6C34878D82A}">
                    <a16:rowId xmlns:a16="http://schemas.microsoft.com/office/drawing/2014/main" val="3113262145"/>
                  </a:ext>
                </a:extLst>
              </a:tr>
              <a:tr h="196850">
                <a:tc rowSpan="2">
                  <a:txBody>
                    <a:bodyPr/>
                    <a:lstStyle/>
                    <a:p>
                      <a:pPr algn="ctr" rtl="0" fontAlgn="ctr"/>
                      <a:r>
                        <a:rPr lang="it-IT" sz="1200" b="1" i="0" u="none" strike="noStrike">
                          <a:solidFill>
                            <a:srgbClr val="000000"/>
                          </a:solidFill>
                          <a:effectLst/>
                          <a:latin typeface="Arial" panose="020B0604020202020204" pitchFamily="34" charset="0"/>
                        </a:rPr>
                        <a:t>LOTTO 2</a:t>
                      </a:r>
                    </a:p>
                  </a:txBody>
                  <a:tcPr marL="6350" marR="6350" marT="6350" marB="0" anchor="ctr">
                    <a:lnL>
                      <a:noFill/>
                    </a:lnL>
                    <a:lnR>
                      <a:noFill/>
                    </a:lnR>
                    <a:lnT>
                      <a:noFill/>
                    </a:lnT>
                    <a:lnB>
                      <a:noFill/>
                    </a:lnB>
                  </a:tcPr>
                </a:tc>
                <a:tc>
                  <a:txBody>
                    <a:bodyPr/>
                    <a:lstStyle/>
                    <a:p>
                      <a:pPr algn="l" rtl="0" fontAlgn="ctr"/>
                      <a:r>
                        <a:rPr lang="it-IT" sz="1200" b="0" i="0" u="none" strike="noStrike">
                          <a:solidFill>
                            <a:srgbClr val="000000"/>
                          </a:solidFill>
                          <a:effectLst/>
                          <a:latin typeface="Arial" panose="020B0604020202020204" pitchFamily="34" charset="0"/>
                        </a:rPr>
                        <a:t>ASL NAPOLI 3 SUD</a:t>
                      </a:r>
                    </a:p>
                  </a:txBody>
                  <a:tcPr marL="6350" marR="6350" marT="6350" marB="0" anchor="ctr">
                    <a:lnL>
                      <a:noFill/>
                    </a:lnL>
                    <a:lnR>
                      <a:noFill/>
                    </a:lnR>
                    <a:lnT>
                      <a:noFill/>
                    </a:lnT>
                    <a:lnB>
                      <a:noFill/>
                    </a:lnB>
                  </a:tcPr>
                </a:tc>
                <a:extLst>
                  <a:ext uri="{0D108BD9-81ED-4DB2-BD59-A6C34878D82A}">
                    <a16:rowId xmlns:a16="http://schemas.microsoft.com/office/drawing/2014/main" val="1841868871"/>
                  </a:ext>
                </a:extLst>
              </a:tr>
              <a:tr h="196850">
                <a:tc vMerge="1">
                  <a:txBody>
                    <a:bodyPr/>
                    <a:lstStyle/>
                    <a:p>
                      <a:endParaRPr lang="it-IT"/>
                    </a:p>
                  </a:txBody>
                  <a:tcPr/>
                </a:tc>
                <a:tc>
                  <a:txBody>
                    <a:bodyPr/>
                    <a:lstStyle/>
                    <a:p>
                      <a:pPr algn="l" rtl="0" fontAlgn="ctr"/>
                      <a:r>
                        <a:rPr lang="it-IT" sz="1200" b="0" i="0" u="none" strike="noStrike">
                          <a:solidFill>
                            <a:srgbClr val="000000"/>
                          </a:solidFill>
                          <a:effectLst/>
                          <a:latin typeface="Arial" panose="020B0604020202020204" pitchFamily="34" charset="0"/>
                        </a:rPr>
                        <a:t>ASL NAPOLI 2 NORD</a:t>
                      </a:r>
                    </a:p>
                  </a:txBody>
                  <a:tcPr marL="6350" marR="6350" marT="6350" marB="0" anchor="ctr">
                    <a:lnL>
                      <a:noFill/>
                    </a:lnL>
                    <a:lnR>
                      <a:noFill/>
                    </a:lnR>
                    <a:lnT>
                      <a:noFill/>
                    </a:lnT>
                    <a:lnB>
                      <a:noFill/>
                    </a:lnB>
                  </a:tcPr>
                </a:tc>
                <a:extLst>
                  <a:ext uri="{0D108BD9-81ED-4DB2-BD59-A6C34878D82A}">
                    <a16:rowId xmlns:a16="http://schemas.microsoft.com/office/drawing/2014/main" val="3068022166"/>
                  </a:ext>
                </a:extLst>
              </a:tr>
              <a:tr h="196850">
                <a:tc rowSpan="5">
                  <a:txBody>
                    <a:bodyPr/>
                    <a:lstStyle/>
                    <a:p>
                      <a:pPr algn="ctr" rtl="0" fontAlgn="ctr"/>
                      <a:r>
                        <a:rPr lang="it-IT" sz="1200" b="1" i="0" u="none" strike="noStrike">
                          <a:solidFill>
                            <a:srgbClr val="000000"/>
                          </a:solidFill>
                          <a:effectLst/>
                          <a:latin typeface="Arial" panose="020B0604020202020204" pitchFamily="34" charset="0"/>
                        </a:rPr>
                        <a:t>LOTTO 3</a:t>
                      </a:r>
                    </a:p>
                  </a:txBody>
                  <a:tcPr marL="6350" marR="6350" marT="6350" marB="0" anchor="ctr">
                    <a:lnL>
                      <a:noFill/>
                    </a:lnL>
                    <a:lnR>
                      <a:noFill/>
                    </a:lnR>
                    <a:lnT>
                      <a:noFill/>
                    </a:lnT>
                    <a:lnB>
                      <a:noFill/>
                    </a:lnB>
                    <a:solidFill>
                      <a:srgbClr val="D9E1F2"/>
                    </a:solidFill>
                  </a:tcPr>
                </a:tc>
                <a:tc>
                  <a:txBody>
                    <a:bodyPr/>
                    <a:lstStyle/>
                    <a:p>
                      <a:pPr algn="l" rtl="0" fontAlgn="ctr"/>
                      <a:r>
                        <a:rPr lang="it-IT" sz="1200" b="0" i="0" u="none" strike="noStrike">
                          <a:solidFill>
                            <a:srgbClr val="000000"/>
                          </a:solidFill>
                          <a:effectLst/>
                          <a:latin typeface="Arial" panose="020B0604020202020204" pitchFamily="34" charset="0"/>
                        </a:rPr>
                        <a:t>A.O.U. FEDERICO II</a:t>
                      </a:r>
                    </a:p>
                  </a:txBody>
                  <a:tcPr marL="6350" marR="6350" marT="6350" marB="0" anchor="ctr">
                    <a:lnL>
                      <a:noFill/>
                    </a:lnL>
                    <a:lnR>
                      <a:noFill/>
                    </a:lnR>
                    <a:lnT>
                      <a:noFill/>
                    </a:lnT>
                    <a:lnB>
                      <a:noFill/>
                    </a:lnB>
                    <a:solidFill>
                      <a:srgbClr val="D9E1F2"/>
                    </a:solidFill>
                  </a:tcPr>
                </a:tc>
                <a:extLst>
                  <a:ext uri="{0D108BD9-81ED-4DB2-BD59-A6C34878D82A}">
                    <a16:rowId xmlns:a16="http://schemas.microsoft.com/office/drawing/2014/main" val="1220496378"/>
                  </a:ext>
                </a:extLst>
              </a:tr>
              <a:tr h="196850">
                <a:tc vMerge="1">
                  <a:txBody>
                    <a:bodyPr/>
                    <a:lstStyle/>
                    <a:p>
                      <a:endParaRPr lang="it-IT"/>
                    </a:p>
                  </a:txBody>
                  <a:tcPr/>
                </a:tc>
                <a:tc>
                  <a:txBody>
                    <a:bodyPr/>
                    <a:lstStyle/>
                    <a:p>
                      <a:pPr algn="l" rtl="0" fontAlgn="ctr"/>
                      <a:r>
                        <a:rPr lang="it-IT" sz="1200" b="0" i="0" u="none" strike="noStrike">
                          <a:solidFill>
                            <a:srgbClr val="000000"/>
                          </a:solidFill>
                          <a:effectLst/>
                          <a:latin typeface="Arial" panose="020B0604020202020204" pitchFamily="34" charset="0"/>
                        </a:rPr>
                        <a:t>A.O. DEI COLLI</a:t>
                      </a:r>
                    </a:p>
                  </a:txBody>
                  <a:tcPr marL="6350" marR="6350" marT="6350" marB="0" anchor="ctr">
                    <a:lnL>
                      <a:noFill/>
                    </a:lnL>
                    <a:lnR>
                      <a:noFill/>
                    </a:lnR>
                    <a:lnT>
                      <a:noFill/>
                    </a:lnT>
                    <a:lnB>
                      <a:noFill/>
                    </a:lnB>
                    <a:solidFill>
                      <a:srgbClr val="D9E1F2"/>
                    </a:solidFill>
                  </a:tcPr>
                </a:tc>
                <a:extLst>
                  <a:ext uri="{0D108BD9-81ED-4DB2-BD59-A6C34878D82A}">
                    <a16:rowId xmlns:a16="http://schemas.microsoft.com/office/drawing/2014/main" val="293572975"/>
                  </a:ext>
                </a:extLst>
              </a:tr>
              <a:tr h="196850">
                <a:tc vMerge="1">
                  <a:txBody>
                    <a:bodyPr/>
                    <a:lstStyle/>
                    <a:p>
                      <a:endParaRPr lang="it-IT"/>
                    </a:p>
                  </a:txBody>
                  <a:tcPr/>
                </a:tc>
                <a:tc>
                  <a:txBody>
                    <a:bodyPr/>
                    <a:lstStyle/>
                    <a:p>
                      <a:pPr algn="l" rtl="0" fontAlgn="ctr"/>
                      <a:r>
                        <a:rPr lang="it-IT" sz="1200" b="0" i="0" u="none" strike="noStrike">
                          <a:solidFill>
                            <a:srgbClr val="000000"/>
                          </a:solidFill>
                          <a:effectLst/>
                          <a:latin typeface="Arial" panose="020B0604020202020204" pitchFamily="34" charset="0"/>
                        </a:rPr>
                        <a:t>A.O. SANTOBONO-PAUSILIPON</a:t>
                      </a:r>
                    </a:p>
                  </a:txBody>
                  <a:tcPr marL="6350" marR="6350" marT="6350" marB="0" anchor="ctr">
                    <a:lnL>
                      <a:noFill/>
                    </a:lnL>
                    <a:lnR>
                      <a:noFill/>
                    </a:lnR>
                    <a:lnT>
                      <a:noFill/>
                    </a:lnT>
                    <a:lnB>
                      <a:noFill/>
                    </a:lnB>
                    <a:solidFill>
                      <a:srgbClr val="D9E1F2"/>
                    </a:solidFill>
                  </a:tcPr>
                </a:tc>
                <a:extLst>
                  <a:ext uri="{0D108BD9-81ED-4DB2-BD59-A6C34878D82A}">
                    <a16:rowId xmlns:a16="http://schemas.microsoft.com/office/drawing/2014/main" val="1226576180"/>
                  </a:ext>
                </a:extLst>
              </a:tr>
              <a:tr h="196850">
                <a:tc vMerge="1">
                  <a:txBody>
                    <a:bodyPr/>
                    <a:lstStyle/>
                    <a:p>
                      <a:endParaRPr lang="it-IT"/>
                    </a:p>
                  </a:txBody>
                  <a:tcPr/>
                </a:tc>
                <a:tc>
                  <a:txBody>
                    <a:bodyPr/>
                    <a:lstStyle/>
                    <a:p>
                      <a:pPr algn="l" rtl="0" fontAlgn="ctr"/>
                      <a:r>
                        <a:rPr lang="it-IT" sz="1200" b="0" i="0" u="none" strike="noStrike">
                          <a:solidFill>
                            <a:srgbClr val="000000"/>
                          </a:solidFill>
                          <a:effectLst/>
                          <a:latin typeface="Arial" panose="020B0604020202020204" pitchFamily="34" charset="0"/>
                        </a:rPr>
                        <a:t>IRCSS PASCALE</a:t>
                      </a:r>
                    </a:p>
                  </a:txBody>
                  <a:tcPr marL="6350" marR="6350" marT="6350" marB="0" anchor="ctr">
                    <a:lnL>
                      <a:noFill/>
                    </a:lnL>
                    <a:lnR>
                      <a:noFill/>
                    </a:lnR>
                    <a:lnT>
                      <a:noFill/>
                    </a:lnT>
                    <a:lnB>
                      <a:noFill/>
                    </a:lnB>
                    <a:solidFill>
                      <a:srgbClr val="D9E1F2"/>
                    </a:solidFill>
                  </a:tcPr>
                </a:tc>
                <a:extLst>
                  <a:ext uri="{0D108BD9-81ED-4DB2-BD59-A6C34878D82A}">
                    <a16:rowId xmlns:a16="http://schemas.microsoft.com/office/drawing/2014/main" val="3026518694"/>
                  </a:ext>
                </a:extLst>
              </a:tr>
              <a:tr h="196850">
                <a:tc vMerge="1">
                  <a:txBody>
                    <a:bodyPr/>
                    <a:lstStyle/>
                    <a:p>
                      <a:endParaRPr lang="it-IT"/>
                    </a:p>
                  </a:txBody>
                  <a:tcPr/>
                </a:tc>
                <a:tc>
                  <a:txBody>
                    <a:bodyPr/>
                    <a:lstStyle/>
                    <a:p>
                      <a:pPr algn="l" rtl="0" fontAlgn="ctr"/>
                      <a:r>
                        <a:rPr lang="it-IT" sz="1200" b="0" i="0" u="none" strike="noStrike">
                          <a:solidFill>
                            <a:srgbClr val="000000"/>
                          </a:solidFill>
                          <a:effectLst/>
                          <a:latin typeface="Arial" panose="020B0604020202020204" pitchFamily="34" charset="0"/>
                        </a:rPr>
                        <a:t>AORN ANTONIO CARDARELLI</a:t>
                      </a:r>
                    </a:p>
                  </a:txBody>
                  <a:tcPr marL="6350" marR="6350" marT="6350" marB="0" anchor="ctr">
                    <a:lnL>
                      <a:noFill/>
                    </a:lnL>
                    <a:lnR>
                      <a:noFill/>
                    </a:lnR>
                    <a:lnT>
                      <a:noFill/>
                    </a:lnT>
                    <a:lnB>
                      <a:noFill/>
                    </a:lnB>
                    <a:solidFill>
                      <a:srgbClr val="D9E1F2"/>
                    </a:solidFill>
                  </a:tcPr>
                </a:tc>
                <a:extLst>
                  <a:ext uri="{0D108BD9-81ED-4DB2-BD59-A6C34878D82A}">
                    <a16:rowId xmlns:a16="http://schemas.microsoft.com/office/drawing/2014/main" val="4085215337"/>
                  </a:ext>
                </a:extLst>
              </a:tr>
              <a:tr h="196850">
                <a:tc rowSpan="2">
                  <a:txBody>
                    <a:bodyPr/>
                    <a:lstStyle/>
                    <a:p>
                      <a:pPr algn="ctr" rtl="0" fontAlgn="ctr"/>
                      <a:r>
                        <a:rPr lang="it-IT" sz="1200" b="1" i="0" u="none" strike="noStrike">
                          <a:solidFill>
                            <a:srgbClr val="000000"/>
                          </a:solidFill>
                          <a:effectLst/>
                          <a:latin typeface="Arial" panose="020B0604020202020204" pitchFamily="34" charset="0"/>
                        </a:rPr>
                        <a:t>LOTTO 4</a:t>
                      </a:r>
                    </a:p>
                  </a:txBody>
                  <a:tcPr marL="6350" marR="6350" marT="6350" marB="0" anchor="ctr">
                    <a:lnL>
                      <a:noFill/>
                    </a:lnL>
                    <a:lnR>
                      <a:noFill/>
                    </a:lnR>
                    <a:lnT>
                      <a:noFill/>
                    </a:lnT>
                    <a:lnB>
                      <a:noFill/>
                    </a:lnB>
                  </a:tcPr>
                </a:tc>
                <a:tc>
                  <a:txBody>
                    <a:bodyPr/>
                    <a:lstStyle/>
                    <a:p>
                      <a:pPr algn="l" rtl="0" fontAlgn="ctr"/>
                      <a:r>
                        <a:rPr lang="it-IT" sz="1200" b="0" i="0" u="none" strike="noStrike">
                          <a:solidFill>
                            <a:srgbClr val="000000"/>
                          </a:solidFill>
                          <a:effectLst/>
                          <a:latin typeface="Arial" panose="020B0604020202020204" pitchFamily="34" charset="0"/>
                        </a:rPr>
                        <a:t>ASL NAPOLI 1 CENTRO</a:t>
                      </a:r>
                    </a:p>
                  </a:txBody>
                  <a:tcPr marL="6350" marR="6350" marT="6350" marB="0" anchor="ctr">
                    <a:lnL>
                      <a:noFill/>
                    </a:lnL>
                    <a:lnR>
                      <a:noFill/>
                    </a:lnR>
                    <a:lnT>
                      <a:noFill/>
                    </a:lnT>
                    <a:lnB>
                      <a:noFill/>
                    </a:lnB>
                  </a:tcPr>
                </a:tc>
                <a:extLst>
                  <a:ext uri="{0D108BD9-81ED-4DB2-BD59-A6C34878D82A}">
                    <a16:rowId xmlns:a16="http://schemas.microsoft.com/office/drawing/2014/main" val="2986478289"/>
                  </a:ext>
                </a:extLst>
              </a:tr>
              <a:tr h="196850">
                <a:tc vMerge="1">
                  <a:txBody>
                    <a:bodyPr/>
                    <a:lstStyle/>
                    <a:p>
                      <a:endParaRPr lang="it-IT"/>
                    </a:p>
                  </a:txBody>
                  <a:tcPr/>
                </a:tc>
                <a:tc>
                  <a:txBody>
                    <a:bodyPr/>
                    <a:lstStyle/>
                    <a:p>
                      <a:pPr algn="l" rtl="0" fontAlgn="ctr"/>
                      <a:r>
                        <a:rPr lang="it-IT" sz="1200" b="0" i="0" u="none" strike="noStrike">
                          <a:solidFill>
                            <a:srgbClr val="000000"/>
                          </a:solidFill>
                          <a:effectLst/>
                          <a:latin typeface="Arial" panose="020B0604020202020204" pitchFamily="34" charset="0"/>
                        </a:rPr>
                        <a:t>A.O.U. VANVITELLI</a:t>
                      </a:r>
                    </a:p>
                  </a:txBody>
                  <a:tcPr marL="6350" marR="6350" marT="6350" marB="0" anchor="ctr">
                    <a:lnL>
                      <a:noFill/>
                    </a:lnL>
                    <a:lnR>
                      <a:noFill/>
                    </a:lnR>
                    <a:lnT>
                      <a:noFill/>
                    </a:lnT>
                    <a:lnB>
                      <a:noFill/>
                    </a:lnB>
                  </a:tcPr>
                </a:tc>
                <a:extLst>
                  <a:ext uri="{0D108BD9-81ED-4DB2-BD59-A6C34878D82A}">
                    <a16:rowId xmlns:a16="http://schemas.microsoft.com/office/drawing/2014/main" val="3373800440"/>
                  </a:ext>
                </a:extLst>
              </a:tr>
              <a:tr h="196850">
                <a:tc rowSpan="2">
                  <a:txBody>
                    <a:bodyPr/>
                    <a:lstStyle/>
                    <a:p>
                      <a:pPr algn="ctr" rtl="0" fontAlgn="ctr"/>
                      <a:r>
                        <a:rPr lang="it-IT" sz="1200" b="1" i="0" u="none" strike="noStrike">
                          <a:solidFill>
                            <a:srgbClr val="000000"/>
                          </a:solidFill>
                          <a:effectLst/>
                          <a:latin typeface="Arial" panose="020B0604020202020204" pitchFamily="34" charset="0"/>
                        </a:rPr>
                        <a:t>LOTTO 5</a:t>
                      </a:r>
                    </a:p>
                  </a:txBody>
                  <a:tcPr marL="6350" marR="6350" marT="6350" marB="0" anchor="ctr">
                    <a:lnL>
                      <a:noFill/>
                    </a:lnL>
                    <a:lnR>
                      <a:noFill/>
                    </a:lnR>
                    <a:lnT>
                      <a:noFill/>
                    </a:lnT>
                    <a:lnB>
                      <a:noFill/>
                    </a:lnB>
                    <a:solidFill>
                      <a:srgbClr val="D9E1F2"/>
                    </a:solidFill>
                  </a:tcPr>
                </a:tc>
                <a:tc>
                  <a:txBody>
                    <a:bodyPr/>
                    <a:lstStyle/>
                    <a:p>
                      <a:pPr algn="l" rtl="0" fontAlgn="ctr"/>
                      <a:r>
                        <a:rPr lang="it-IT" sz="1200" b="0" i="0" u="none" strike="noStrike">
                          <a:solidFill>
                            <a:srgbClr val="000000"/>
                          </a:solidFill>
                          <a:effectLst/>
                          <a:latin typeface="Arial" panose="020B0604020202020204" pitchFamily="34" charset="0"/>
                        </a:rPr>
                        <a:t>ASL CASERTA</a:t>
                      </a:r>
                    </a:p>
                  </a:txBody>
                  <a:tcPr marL="6350" marR="6350" marT="6350" marB="0" anchor="ctr">
                    <a:lnL>
                      <a:noFill/>
                    </a:lnL>
                    <a:lnR>
                      <a:noFill/>
                    </a:lnR>
                    <a:lnT>
                      <a:noFill/>
                    </a:lnT>
                    <a:lnB>
                      <a:noFill/>
                    </a:lnB>
                    <a:solidFill>
                      <a:srgbClr val="D9E1F2"/>
                    </a:solidFill>
                  </a:tcPr>
                </a:tc>
                <a:extLst>
                  <a:ext uri="{0D108BD9-81ED-4DB2-BD59-A6C34878D82A}">
                    <a16:rowId xmlns:a16="http://schemas.microsoft.com/office/drawing/2014/main" val="550545"/>
                  </a:ext>
                </a:extLst>
              </a:tr>
              <a:tr h="196850">
                <a:tc vMerge="1">
                  <a:txBody>
                    <a:bodyPr/>
                    <a:lstStyle/>
                    <a:p>
                      <a:endParaRPr lang="it-IT"/>
                    </a:p>
                  </a:txBody>
                  <a:tcPr/>
                </a:tc>
                <a:tc>
                  <a:txBody>
                    <a:bodyPr/>
                    <a:lstStyle/>
                    <a:p>
                      <a:pPr algn="l" rtl="0" fontAlgn="ctr"/>
                      <a:r>
                        <a:rPr lang="it-IT" sz="1200" b="0" i="0" u="none" strike="noStrike">
                          <a:solidFill>
                            <a:srgbClr val="000000"/>
                          </a:solidFill>
                          <a:effectLst/>
                          <a:latin typeface="Arial" panose="020B0604020202020204" pitchFamily="34" charset="0"/>
                        </a:rPr>
                        <a:t>A.O. SANT'ANNA E SAN SEBASTIANO</a:t>
                      </a:r>
                    </a:p>
                  </a:txBody>
                  <a:tcPr marL="6350" marR="6350" marT="6350" marB="0" anchor="ctr">
                    <a:lnL>
                      <a:noFill/>
                    </a:lnL>
                    <a:lnR>
                      <a:noFill/>
                    </a:lnR>
                    <a:lnT>
                      <a:noFill/>
                    </a:lnT>
                    <a:lnB>
                      <a:noFill/>
                    </a:lnB>
                    <a:solidFill>
                      <a:srgbClr val="D9E1F2"/>
                    </a:solidFill>
                  </a:tcPr>
                </a:tc>
                <a:extLst>
                  <a:ext uri="{0D108BD9-81ED-4DB2-BD59-A6C34878D82A}">
                    <a16:rowId xmlns:a16="http://schemas.microsoft.com/office/drawing/2014/main" val="2562939018"/>
                  </a:ext>
                </a:extLst>
              </a:tr>
              <a:tr h="196850">
                <a:tc rowSpan="4">
                  <a:txBody>
                    <a:bodyPr/>
                    <a:lstStyle/>
                    <a:p>
                      <a:pPr algn="ctr" rtl="0" fontAlgn="ctr"/>
                      <a:r>
                        <a:rPr lang="it-IT" sz="1200" b="1" i="0" u="none" strike="noStrike">
                          <a:solidFill>
                            <a:srgbClr val="000000"/>
                          </a:solidFill>
                          <a:effectLst/>
                          <a:latin typeface="Arial" panose="020B0604020202020204" pitchFamily="34" charset="0"/>
                        </a:rPr>
                        <a:t>LOTTO 6</a:t>
                      </a:r>
                    </a:p>
                  </a:txBody>
                  <a:tcPr marL="6350" marR="6350" marT="6350" marB="0" anchor="ctr">
                    <a:lnL>
                      <a:noFill/>
                    </a:lnL>
                    <a:lnR>
                      <a:noFill/>
                    </a:lnR>
                    <a:lnT>
                      <a:noFill/>
                    </a:lnT>
                    <a:lnB>
                      <a:noFill/>
                    </a:lnB>
                  </a:tcPr>
                </a:tc>
                <a:tc>
                  <a:txBody>
                    <a:bodyPr/>
                    <a:lstStyle/>
                    <a:p>
                      <a:pPr algn="l" rtl="0" fontAlgn="ctr"/>
                      <a:r>
                        <a:rPr lang="it-IT" sz="1200" b="0" i="0" u="none" strike="noStrike">
                          <a:solidFill>
                            <a:srgbClr val="000000"/>
                          </a:solidFill>
                          <a:effectLst/>
                          <a:latin typeface="Arial" panose="020B0604020202020204" pitchFamily="34" charset="0"/>
                        </a:rPr>
                        <a:t>ASL AVELLINO</a:t>
                      </a:r>
                    </a:p>
                  </a:txBody>
                  <a:tcPr marL="6350" marR="6350" marT="6350" marB="0" anchor="ctr">
                    <a:lnL>
                      <a:noFill/>
                    </a:lnL>
                    <a:lnR>
                      <a:noFill/>
                    </a:lnR>
                    <a:lnT>
                      <a:noFill/>
                    </a:lnT>
                    <a:lnB>
                      <a:noFill/>
                    </a:lnB>
                  </a:tcPr>
                </a:tc>
                <a:extLst>
                  <a:ext uri="{0D108BD9-81ED-4DB2-BD59-A6C34878D82A}">
                    <a16:rowId xmlns:a16="http://schemas.microsoft.com/office/drawing/2014/main" val="213933975"/>
                  </a:ext>
                </a:extLst>
              </a:tr>
              <a:tr h="196850">
                <a:tc vMerge="1">
                  <a:txBody>
                    <a:bodyPr/>
                    <a:lstStyle/>
                    <a:p>
                      <a:endParaRPr lang="it-IT"/>
                    </a:p>
                  </a:txBody>
                  <a:tcPr/>
                </a:tc>
                <a:tc>
                  <a:txBody>
                    <a:bodyPr/>
                    <a:lstStyle/>
                    <a:p>
                      <a:pPr algn="l" rtl="0" fontAlgn="ctr"/>
                      <a:r>
                        <a:rPr lang="it-IT" sz="1200" b="0" i="0" u="none" strike="noStrike">
                          <a:solidFill>
                            <a:srgbClr val="000000"/>
                          </a:solidFill>
                          <a:effectLst/>
                          <a:latin typeface="Arial" panose="020B0604020202020204" pitchFamily="34" charset="0"/>
                        </a:rPr>
                        <a:t>A.O.R.N. MOSCATI</a:t>
                      </a:r>
                    </a:p>
                  </a:txBody>
                  <a:tcPr marL="6350" marR="6350" marT="6350" marB="0" anchor="ctr">
                    <a:lnL>
                      <a:noFill/>
                    </a:lnL>
                    <a:lnR>
                      <a:noFill/>
                    </a:lnR>
                    <a:lnT>
                      <a:noFill/>
                    </a:lnT>
                    <a:lnB>
                      <a:noFill/>
                    </a:lnB>
                  </a:tcPr>
                </a:tc>
                <a:extLst>
                  <a:ext uri="{0D108BD9-81ED-4DB2-BD59-A6C34878D82A}">
                    <a16:rowId xmlns:a16="http://schemas.microsoft.com/office/drawing/2014/main" val="2493416635"/>
                  </a:ext>
                </a:extLst>
              </a:tr>
              <a:tr h="196850">
                <a:tc vMerge="1">
                  <a:txBody>
                    <a:bodyPr/>
                    <a:lstStyle/>
                    <a:p>
                      <a:endParaRPr lang="it-IT"/>
                    </a:p>
                  </a:txBody>
                  <a:tcPr/>
                </a:tc>
                <a:tc>
                  <a:txBody>
                    <a:bodyPr/>
                    <a:lstStyle/>
                    <a:p>
                      <a:pPr algn="l" rtl="0" fontAlgn="ctr"/>
                      <a:r>
                        <a:rPr lang="it-IT" sz="1200" b="0" i="0" u="none" strike="noStrike">
                          <a:solidFill>
                            <a:srgbClr val="000000"/>
                          </a:solidFill>
                          <a:effectLst/>
                          <a:latin typeface="Arial" panose="020B0604020202020204" pitchFamily="34" charset="0"/>
                        </a:rPr>
                        <a:t>A.O. SAN PIO</a:t>
                      </a:r>
                    </a:p>
                  </a:txBody>
                  <a:tcPr marL="6350" marR="6350" marT="6350" marB="0" anchor="ctr">
                    <a:lnL>
                      <a:noFill/>
                    </a:lnL>
                    <a:lnR>
                      <a:noFill/>
                    </a:lnR>
                    <a:lnT>
                      <a:noFill/>
                    </a:lnT>
                    <a:lnB>
                      <a:noFill/>
                    </a:lnB>
                  </a:tcPr>
                </a:tc>
                <a:extLst>
                  <a:ext uri="{0D108BD9-81ED-4DB2-BD59-A6C34878D82A}">
                    <a16:rowId xmlns:a16="http://schemas.microsoft.com/office/drawing/2014/main" val="4146416152"/>
                  </a:ext>
                </a:extLst>
              </a:tr>
              <a:tr h="196850">
                <a:tc vMerge="1">
                  <a:txBody>
                    <a:bodyPr/>
                    <a:lstStyle/>
                    <a:p>
                      <a:endParaRPr lang="it-IT"/>
                    </a:p>
                  </a:txBody>
                  <a:tcPr/>
                </a:tc>
                <a:tc>
                  <a:txBody>
                    <a:bodyPr/>
                    <a:lstStyle/>
                    <a:p>
                      <a:pPr algn="l" rtl="0" fontAlgn="ctr"/>
                      <a:r>
                        <a:rPr lang="it-IT" sz="1200" b="0" i="0" u="none" strike="noStrike">
                          <a:solidFill>
                            <a:srgbClr val="000000"/>
                          </a:solidFill>
                          <a:effectLst/>
                          <a:latin typeface="Arial" panose="020B0604020202020204" pitchFamily="34" charset="0"/>
                        </a:rPr>
                        <a:t>ASL BENEVENTO</a:t>
                      </a:r>
                    </a:p>
                  </a:txBody>
                  <a:tcPr marL="6350" marR="6350" marT="6350" marB="0" anchor="ctr">
                    <a:lnL>
                      <a:noFill/>
                    </a:lnL>
                    <a:lnR>
                      <a:noFill/>
                    </a:lnR>
                    <a:lnT>
                      <a:noFill/>
                    </a:lnT>
                    <a:lnB>
                      <a:noFill/>
                    </a:lnB>
                  </a:tcPr>
                </a:tc>
                <a:extLst>
                  <a:ext uri="{0D108BD9-81ED-4DB2-BD59-A6C34878D82A}">
                    <a16:rowId xmlns:a16="http://schemas.microsoft.com/office/drawing/2014/main" val="2230779424"/>
                  </a:ext>
                </a:extLst>
              </a:tr>
              <a:tr h="196850">
                <a:tc>
                  <a:txBody>
                    <a:bodyPr/>
                    <a:lstStyle/>
                    <a:p>
                      <a:pPr algn="ctr" rtl="0" fontAlgn="ctr"/>
                      <a:r>
                        <a:rPr lang="it-IT" sz="1200" b="1" i="0" u="none" strike="noStrike">
                          <a:solidFill>
                            <a:srgbClr val="000000"/>
                          </a:solidFill>
                          <a:effectLst/>
                          <a:latin typeface="Arial" panose="020B0604020202020204" pitchFamily="34" charset="0"/>
                        </a:rPr>
                        <a:t>LOTTO 7</a:t>
                      </a:r>
                    </a:p>
                  </a:txBody>
                  <a:tcPr marL="6350" marR="6350" marT="6350" marB="0" anchor="ctr">
                    <a:lnL>
                      <a:noFill/>
                    </a:lnL>
                    <a:lnR>
                      <a:noFill/>
                    </a:lnR>
                    <a:lnT>
                      <a:noFill/>
                    </a:lnT>
                    <a:lnB>
                      <a:noFill/>
                    </a:lnB>
                    <a:solidFill>
                      <a:srgbClr val="D9E1F2"/>
                    </a:solidFill>
                  </a:tcPr>
                </a:tc>
                <a:tc>
                  <a:txBody>
                    <a:bodyPr/>
                    <a:lstStyle/>
                    <a:p>
                      <a:pPr algn="l" rtl="0" fontAlgn="ctr"/>
                      <a:r>
                        <a:rPr lang="it-IT" sz="1200" b="0" i="0" u="none" strike="noStrike" dirty="0">
                          <a:solidFill>
                            <a:srgbClr val="000000"/>
                          </a:solidFill>
                          <a:effectLst/>
                          <a:latin typeface="Arial" panose="020B0604020202020204" pitchFamily="34" charset="0"/>
                        </a:rPr>
                        <a:t>ASREM MOLISE</a:t>
                      </a:r>
                    </a:p>
                  </a:txBody>
                  <a:tcPr marL="6350" marR="6350" marT="6350" marB="0" anchor="ctr">
                    <a:lnL>
                      <a:noFill/>
                    </a:lnL>
                    <a:lnR>
                      <a:noFill/>
                    </a:lnR>
                    <a:lnT>
                      <a:noFill/>
                    </a:lnT>
                    <a:lnB>
                      <a:noFill/>
                    </a:lnB>
                    <a:solidFill>
                      <a:srgbClr val="D9E1F2"/>
                    </a:solidFill>
                  </a:tcPr>
                </a:tc>
                <a:extLst>
                  <a:ext uri="{0D108BD9-81ED-4DB2-BD59-A6C34878D82A}">
                    <a16:rowId xmlns:a16="http://schemas.microsoft.com/office/drawing/2014/main" val="2371390780"/>
                  </a:ext>
                </a:extLst>
              </a:tr>
            </a:tbl>
          </a:graphicData>
        </a:graphic>
      </p:graphicFrame>
    </p:spTree>
    <p:extLst>
      <p:ext uri="{BB962C8B-B14F-4D97-AF65-F5344CB8AC3E}">
        <p14:creationId xmlns:p14="http://schemas.microsoft.com/office/powerpoint/2010/main" val="3461897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Rectangle 64">
            <a:extLst>
              <a:ext uri="{FF2B5EF4-FFF2-40B4-BE49-F238E27FC236}">
                <a16:creationId xmlns:a16="http://schemas.microsoft.com/office/drawing/2014/main" id="{A141DCA6-8D79-4BC9-8B43-3EFC86F29968}"/>
              </a:ext>
            </a:extLst>
          </p:cNvPr>
          <p:cNvSpPr/>
          <p:nvPr/>
        </p:nvSpPr>
        <p:spPr bwMode="auto">
          <a:xfrm>
            <a:off x="762000" y="1732123"/>
            <a:ext cx="7920000" cy="306000"/>
          </a:xfrm>
          <a:prstGeom prst="rect">
            <a:avLst/>
          </a:prstGeom>
          <a:solidFill>
            <a:sysClr val="window" lastClr="FFFFFF">
              <a:lumMod val="85000"/>
            </a:sysClr>
          </a:solidFill>
          <a:ln w="25400" cap="flat" cmpd="sng" algn="ctr">
            <a:noFill/>
            <a:prstDash val="solid"/>
          </a:ln>
          <a:effectLst/>
        </p:spPr>
        <p:txBody>
          <a:bodyPr anchor="ctr"/>
          <a:lstStyle/>
          <a:p>
            <a:pPr marL="266700" marR="0" lvl="0" indent="0" defTabSz="914400" eaLnBrk="0" fontAlgn="base" latinLnBrk="0" hangingPunct="0">
              <a:lnSpc>
                <a:spcPct val="100000"/>
              </a:lnSpc>
              <a:spcBef>
                <a:spcPct val="0"/>
              </a:spcBef>
              <a:spcAft>
                <a:spcPct val="0"/>
              </a:spcAft>
              <a:buClrTx/>
              <a:buSzTx/>
              <a:buFontTx/>
              <a:buNone/>
              <a:tabLst/>
              <a:defRPr/>
            </a:pPr>
            <a:r>
              <a:rPr lang="it-IT" sz="1200" b="1" dirty="0">
                <a:effectLst/>
                <a:ea typeface="Cambria" panose="02040503050406030204" pitchFamily="18" charset="0"/>
              </a:rPr>
              <a:t>FORNITURA A NOLEGGIO DI MATERASSERIA E PRODOTTI TESSILI</a:t>
            </a:r>
            <a:endParaRPr kumimoji="0" lang="it-IT" sz="1200" b="0" i="0" u="none" strike="noStrike" kern="0" cap="none" spc="0" normalizeH="0" baseline="0" noProof="0" dirty="0">
              <a:ln>
                <a:noFill/>
              </a:ln>
              <a:solidFill>
                <a:srgbClr val="000000"/>
              </a:solidFill>
              <a:effectLst/>
              <a:uLnTx/>
              <a:uFillTx/>
              <a:ea typeface="+mn-ea"/>
              <a:cs typeface="+mn-cs"/>
            </a:endParaRPr>
          </a:p>
        </p:txBody>
      </p:sp>
      <p:grpSp>
        <p:nvGrpSpPr>
          <p:cNvPr id="47" name="Group 46">
            <a:extLst>
              <a:ext uri="{FF2B5EF4-FFF2-40B4-BE49-F238E27FC236}">
                <a16:creationId xmlns:a16="http://schemas.microsoft.com/office/drawing/2014/main" id="{3B668631-E11D-4063-8077-46CE43D862BA}"/>
              </a:ext>
            </a:extLst>
          </p:cNvPr>
          <p:cNvGrpSpPr/>
          <p:nvPr/>
        </p:nvGrpSpPr>
        <p:grpSpPr bwMode="auto">
          <a:xfrm>
            <a:off x="521788" y="1663747"/>
            <a:ext cx="406060" cy="407395"/>
            <a:chOff x="806076" y="1581917"/>
            <a:chExt cx="432000" cy="432000"/>
          </a:xfrm>
          <a:solidFill>
            <a:srgbClr val="92D050"/>
          </a:solidFill>
        </p:grpSpPr>
        <p:sp>
          <p:nvSpPr>
            <p:cNvPr id="48" name="Oval 47">
              <a:extLst>
                <a:ext uri="{FF2B5EF4-FFF2-40B4-BE49-F238E27FC236}">
                  <a16:creationId xmlns:a16="http://schemas.microsoft.com/office/drawing/2014/main" id="{8BD2C84F-AC2F-4433-93E9-8B6A2CAC9F40}"/>
                </a:ext>
              </a:extLst>
            </p:cNvPr>
            <p:cNvSpPr/>
            <p:nvPr/>
          </p:nvSpPr>
          <p:spPr>
            <a:xfrm>
              <a:off x="806076" y="1581917"/>
              <a:ext cx="432000" cy="432000"/>
            </a:xfrm>
            <a:prstGeom prst="ellipse">
              <a:avLst/>
            </a:prstGeom>
            <a:grpFill/>
            <a:ln w="25400" cap="flat" cmpd="sng" algn="ctr">
              <a:noFill/>
              <a:prstDash val="solid"/>
            </a:ln>
            <a:effectLst/>
          </p:spPr>
          <p:txBody>
            <a:bodyPr anchor="ct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200" b="0" i="0" u="none" strike="noStrike" kern="0" cap="none" spc="0" normalizeH="0" baseline="0" noProof="0" dirty="0">
                <a:ln>
                  <a:noFill/>
                </a:ln>
                <a:solidFill>
                  <a:prstClr val="white"/>
                </a:solidFill>
                <a:effectLst/>
                <a:uLnTx/>
                <a:uFillTx/>
                <a:ea typeface="+mn-ea"/>
                <a:cs typeface="+mn-cs"/>
              </a:endParaRPr>
            </a:p>
          </p:txBody>
        </p:sp>
        <p:pic>
          <p:nvPicPr>
            <p:cNvPr id="49" name="Picture 6" descr="C:\Users\jsauvageau\Desktop\1.png">
              <a:extLst>
                <a:ext uri="{FF2B5EF4-FFF2-40B4-BE49-F238E27FC236}">
                  <a16:creationId xmlns:a16="http://schemas.microsoft.com/office/drawing/2014/main" id="{5FFD2861-57AF-4416-9FF2-A36304F51261}"/>
                </a:ext>
              </a:extLst>
            </p:cNvPr>
            <p:cNvPicPr>
              <a:picLocks noChangeAspect="1" noChangeArrowheads="1"/>
            </p:cNvPicPr>
            <p:nvPr/>
          </p:nvPicPr>
          <p:blipFill>
            <a:blip r:embed="rId3" cstate="print"/>
            <a:srcRect/>
            <a:stretch>
              <a:fillRect/>
            </a:stretch>
          </p:blipFill>
          <p:spPr bwMode="auto">
            <a:xfrm>
              <a:off x="943100" y="1671917"/>
              <a:ext cx="157953" cy="252000"/>
            </a:xfrm>
            <a:prstGeom prst="rect">
              <a:avLst/>
            </a:prstGeom>
            <a:grpFill/>
          </p:spPr>
        </p:pic>
      </p:grpSp>
      <p:sp>
        <p:nvSpPr>
          <p:cNvPr id="121" name="Rectangle 120">
            <a:extLst>
              <a:ext uri="{FF2B5EF4-FFF2-40B4-BE49-F238E27FC236}">
                <a16:creationId xmlns:a16="http://schemas.microsoft.com/office/drawing/2014/main" id="{B04EBA8E-BD25-491D-90C4-B75A82077840}"/>
              </a:ext>
            </a:extLst>
          </p:cNvPr>
          <p:cNvSpPr/>
          <p:nvPr/>
        </p:nvSpPr>
        <p:spPr>
          <a:xfrm>
            <a:off x="381000" y="914400"/>
            <a:ext cx="8648700" cy="612155"/>
          </a:xfrm>
          <a:prstGeom prst="rect">
            <a:avLst/>
          </a:prstGeom>
        </p:spPr>
        <p:txBody>
          <a:bodyPr wrap="square">
            <a:spAutoFit/>
          </a:bodyPr>
          <a:lstStyle/>
          <a:p>
            <a:pPr>
              <a:lnSpc>
                <a:spcPct val="150000"/>
              </a:lnSpc>
            </a:pPr>
            <a:r>
              <a:rPr lang="it-IT" sz="1200" dirty="0"/>
              <a:t>Il servizio di </a:t>
            </a:r>
            <a:r>
              <a:rPr lang="it-IT" sz="1200" dirty="0" err="1"/>
              <a:t>lavanoleggio</a:t>
            </a:r>
            <a:r>
              <a:rPr lang="it-IT" sz="1200" dirty="0"/>
              <a:t> è per sua natura complesso, composto generalmente da una </a:t>
            </a:r>
            <a:r>
              <a:rPr lang="it-IT" sz="1200" b="1" dirty="0"/>
              <a:t>molteplicità di servizi, </a:t>
            </a:r>
            <a:r>
              <a:rPr lang="it-IT" sz="1200" dirty="0"/>
              <a:t>di seguito riportati, nel rispetto dei </a:t>
            </a:r>
            <a:r>
              <a:rPr lang="it-IT" sz="1200" b="1" dirty="0">
                <a:cs typeface="Calibri" panose="020F0502020204030204" pitchFamily="34" charset="0"/>
              </a:rPr>
              <a:t>Criteri Ambientali Minimi (CAM) “</a:t>
            </a:r>
            <a:r>
              <a:rPr lang="it-IT" sz="1200" b="1" dirty="0" err="1">
                <a:cs typeface="Calibri" panose="020F0502020204030204" pitchFamily="34" charset="0"/>
              </a:rPr>
              <a:t>Lavanolo</a:t>
            </a:r>
            <a:r>
              <a:rPr lang="it-IT" sz="1200" b="1" dirty="0">
                <a:cs typeface="Calibri" panose="020F0502020204030204" pitchFamily="34" charset="0"/>
              </a:rPr>
              <a:t>”</a:t>
            </a:r>
            <a:r>
              <a:rPr lang="it-IT" sz="1200" dirty="0">
                <a:cs typeface="Calibri" panose="020F0502020204030204" pitchFamily="34" charset="0"/>
              </a:rPr>
              <a:t> e dei </a:t>
            </a:r>
            <a:r>
              <a:rPr lang="it-IT" sz="1200" b="1" dirty="0">
                <a:cs typeface="Calibri" panose="020F0502020204030204" pitchFamily="34" charset="0"/>
              </a:rPr>
              <a:t>CAM “Tessili”</a:t>
            </a:r>
            <a:r>
              <a:rPr lang="it-IT" sz="1200" dirty="0"/>
              <a:t>:</a:t>
            </a:r>
          </a:p>
        </p:txBody>
      </p:sp>
      <p:sp>
        <p:nvSpPr>
          <p:cNvPr id="122" name="Slide Number Placeholder 6">
            <a:extLst>
              <a:ext uri="{FF2B5EF4-FFF2-40B4-BE49-F238E27FC236}">
                <a16:creationId xmlns:a16="http://schemas.microsoft.com/office/drawing/2014/main" id="{CBBF77C8-BD90-48DA-9E83-C8B17EFB7CB7}"/>
              </a:ext>
            </a:extLst>
          </p:cNvPr>
          <p:cNvSpPr txBox="1">
            <a:spLocks/>
          </p:cNvSpPr>
          <p:nvPr/>
        </p:nvSpPr>
        <p:spPr>
          <a:xfrm>
            <a:off x="4604657" y="6553200"/>
            <a:ext cx="533400" cy="169277"/>
          </a:xfrm>
          <a:prstGeom prst="rect">
            <a:avLst/>
          </a:prstGeom>
        </p:spPr>
        <p:txBody>
          <a:bodyPr wrap="square" lIns="0" tIns="0" rIns="0" bIns="0" anchor="t" anchorCtr="0">
            <a:spAutoFit/>
          </a:bodyPr>
          <a:lstStyle>
            <a:defPPr>
              <a:defRPr lang="en-US"/>
            </a:defPPr>
            <a:lvl1pPr marL="0" algn="r" defTabSz="914400" rtl="0" eaLnBrk="1" latinLnBrk="0" hangingPunct="1">
              <a:defRPr sz="1000" kern="1200">
                <a:solidFill>
                  <a:schemeClr val="tx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9EBD5762-3BDC-484D-9503-7EA6D5A9A8CE}" type="slidenum">
              <a:rPr lang="it-IT" sz="1100" i="1" smtClean="0">
                <a:latin typeface="Calibri Light" panose="020F0302020204030204" pitchFamily="34" charset="0"/>
              </a:rPr>
              <a:pPr algn="ctr"/>
              <a:t>3</a:t>
            </a:fld>
            <a:endParaRPr lang="it-IT" sz="1100" i="1" dirty="0">
              <a:latin typeface="Calibri Light" panose="020F0302020204030204" pitchFamily="34" charset="0"/>
            </a:endParaRPr>
          </a:p>
        </p:txBody>
      </p:sp>
      <p:sp>
        <p:nvSpPr>
          <p:cNvPr id="2" name="TextBox 1">
            <a:extLst>
              <a:ext uri="{FF2B5EF4-FFF2-40B4-BE49-F238E27FC236}">
                <a16:creationId xmlns:a16="http://schemas.microsoft.com/office/drawing/2014/main" id="{8B271627-8C36-4B24-BB6E-8CB8D11B48DE}"/>
              </a:ext>
            </a:extLst>
          </p:cNvPr>
          <p:cNvSpPr txBox="1"/>
          <p:nvPr/>
        </p:nvSpPr>
        <p:spPr>
          <a:xfrm>
            <a:off x="943052" y="2133600"/>
            <a:ext cx="7738948" cy="4114800"/>
          </a:xfrm>
          <a:prstGeom prst="rect">
            <a:avLst/>
          </a:prstGeom>
          <a:noFill/>
          <a:ln>
            <a:noFill/>
          </a:ln>
        </p:spPr>
        <p:txBody>
          <a:bodyPr wrap="square" lIns="0" tIns="0" rIns="0" bIns="0" rtlCol="0">
            <a:noAutofit/>
          </a:bodyPr>
          <a:lstStyle>
            <a:defPPr>
              <a:defRPr lang="en-US"/>
            </a:defPPr>
            <a:lvl1pPr marL="342900" lvl="0" indent="-342900" algn="just">
              <a:lnSpc>
                <a:spcPct val="120000"/>
              </a:lnSpc>
              <a:spcAft>
                <a:spcPts val="300"/>
              </a:spcAft>
              <a:buFont typeface="Symbol" panose="05050102010706020507" pitchFamily="18" charset="2"/>
              <a:buChar char=""/>
              <a:defRPr sz="1200">
                <a:cs typeface="Arial" panose="020B0604020202020204" pitchFamily="34" charset="0"/>
              </a:defRPr>
            </a:lvl1pPr>
          </a:lstStyle>
          <a:p>
            <a:r>
              <a:rPr lang="it-IT" dirty="0"/>
              <a:t>biancheria piana di corredo dei letti e della biancheria per tutti gli usi e le necessità delle Aziende Sanitarie, compresa la costituzione delle dotazioni iniziali dei centri di utilizzo, delle scorte di guardaroba presso le strutture interessate e delle scorte presso i centri di utilizzo;   </a:t>
            </a:r>
          </a:p>
          <a:p>
            <a:r>
              <a:rPr lang="it-IT" dirty="0"/>
              <a:t>biancheria confezionata per tutto il personale delle Aziende Sanitarie avente diritto;  </a:t>
            </a:r>
          </a:p>
          <a:p>
            <a:r>
              <a:rPr lang="it-IT" dirty="0"/>
              <a:t>DPI (dispositivi alta visibilità, dispositivi per la protezione antifreddo; dispositivi per la protezione) per particolari categorie di operatori individuati nel presente capitolato quali operatori 118;  </a:t>
            </a:r>
          </a:p>
          <a:p>
            <a:r>
              <a:rPr lang="it-IT" dirty="0"/>
              <a:t>materasseria per tutti gli usi e le necessità delle Aziende Sanitarie e relativa movimentazione; la fornitura dei materassi dovrà riguardare sia quelli normali che quelli di prevenzione e/o terapia delle lesioni da decubito in pazienti a basso rischio o che presentino lesioni al primo stadio (antidecubito statici);  </a:t>
            </a:r>
          </a:p>
          <a:p>
            <a:r>
              <a:rPr lang="it-IT" dirty="0"/>
              <a:t>dispositivi medici in tessuto tecnico riutilizzabile - TTR (incluso il confezionamento in kits) per l’allestimento del teatro operatorio negli interventi chirurgici.</a:t>
            </a:r>
            <a:endParaRPr lang="en-US" dirty="0" err="1"/>
          </a:p>
        </p:txBody>
      </p:sp>
      <p:sp>
        <p:nvSpPr>
          <p:cNvPr id="10" name="Rectangle 2">
            <a:extLst>
              <a:ext uri="{FF2B5EF4-FFF2-40B4-BE49-F238E27FC236}">
                <a16:creationId xmlns:a16="http://schemas.microsoft.com/office/drawing/2014/main" id="{F8B4A6BD-4D73-4F61-A66D-9F11E0DAA563}"/>
              </a:ext>
            </a:extLst>
          </p:cNvPr>
          <p:cNvSpPr txBox="1">
            <a:spLocks noChangeArrowheads="1"/>
          </p:cNvSpPr>
          <p:nvPr/>
        </p:nvSpPr>
        <p:spPr bwMode="auto">
          <a:xfrm>
            <a:off x="304800" y="132799"/>
            <a:ext cx="2935419" cy="430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altLang="it-IT" sz="2200" i="0" dirty="0">
                <a:solidFill>
                  <a:srgbClr val="00003E"/>
                </a:solidFill>
                <a:latin typeface="+mn-lt"/>
              </a:rPr>
              <a:t>Oggetto di gara (1/4)</a:t>
            </a:r>
          </a:p>
        </p:txBody>
      </p:sp>
    </p:spTree>
    <p:extLst>
      <p:ext uri="{BB962C8B-B14F-4D97-AF65-F5344CB8AC3E}">
        <p14:creationId xmlns:p14="http://schemas.microsoft.com/office/powerpoint/2010/main" val="1647149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304800" y="132799"/>
            <a:ext cx="2935419" cy="430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altLang="it-IT" sz="2200" i="0" dirty="0">
                <a:solidFill>
                  <a:srgbClr val="00003E"/>
                </a:solidFill>
                <a:latin typeface="+mn-lt"/>
              </a:rPr>
              <a:t>Oggetto di gara (2/4)</a:t>
            </a:r>
            <a:endParaRPr kumimoji="0" lang="it-IT" altLang="it-IT" sz="2200" b="1" i="0" u="none" strike="noStrike" kern="1200" cap="none" spc="0" normalizeH="0" baseline="0" noProof="0" dirty="0">
              <a:ln>
                <a:noFill/>
              </a:ln>
              <a:solidFill>
                <a:srgbClr val="00003E"/>
              </a:solidFill>
              <a:effectLst/>
              <a:uLnTx/>
              <a:uFillTx/>
              <a:latin typeface="+mn-lt"/>
            </a:endParaRPr>
          </a:p>
        </p:txBody>
      </p:sp>
      <p:sp>
        <p:nvSpPr>
          <p:cNvPr id="65" name="Rectangle 64">
            <a:extLst>
              <a:ext uri="{FF2B5EF4-FFF2-40B4-BE49-F238E27FC236}">
                <a16:creationId xmlns:a16="http://schemas.microsoft.com/office/drawing/2014/main" id="{A141DCA6-8D79-4BC9-8B43-3EFC86F29968}"/>
              </a:ext>
            </a:extLst>
          </p:cNvPr>
          <p:cNvSpPr/>
          <p:nvPr/>
        </p:nvSpPr>
        <p:spPr bwMode="auto">
          <a:xfrm>
            <a:off x="685800" y="965097"/>
            <a:ext cx="7920000" cy="306000"/>
          </a:xfrm>
          <a:prstGeom prst="rect">
            <a:avLst/>
          </a:prstGeom>
          <a:solidFill>
            <a:sysClr val="window" lastClr="FFFFFF">
              <a:lumMod val="85000"/>
            </a:sysClr>
          </a:solidFill>
          <a:ln w="25400" cap="flat" cmpd="sng" algn="ctr">
            <a:noFill/>
            <a:prstDash val="solid"/>
          </a:ln>
          <a:effectLst/>
        </p:spPr>
        <p:txBody>
          <a:bodyPr anchor="ctr"/>
          <a:lstStyle/>
          <a:p>
            <a:pPr marL="266700" marR="0" lvl="0" indent="0" defTabSz="914400" eaLnBrk="0" fontAlgn="base" latinLnBrk="0" hangingPunct="0">
              <a:lnSpc>
                <a:spcPct val="100000"/>
              </a:lnSpc>
              <a:spcBef>
                <a:spcPct val="0"/>
              </a:spcBef>
              <a:spcAft>
                <a:spcPct val="0"/>
              </a:spcAft>
              <a:buClrTx/>
              <a:buSzTx/>
              <a:buFontTx/>
              <a:buNone/>
              <a:tabLst/>
              <a:defRPr/>
            </a:pPr>
            <a:r>
              <a:rPr lang="it-IT" sz="1200" b="1" dirty="0">
                <a:effectLst/>
                <a:ea typeface="Cambria" panose="02040503050406030204" pitchFamily="18" charset="0"/>
              </a:rPr>
              <a:t>RICONDIZIONAMENTO - STERILIZZAZIONE </a:t>
            </a:r>
            <a:endParaRPr kumimoji="0" lang="it-IT" sz="1200" b="0" i="0" u="none" strike="noStrike" kern="0" cap="none" spc="0" normalizeH="0" baseline="0" noProof="0" dirty="0">
              <a:ln>
                <a:noFill/>
              </a:ln>
              <a:solidFill>
                <a:srgbClr val="000000"/>
              </a:solidFill>
              <a:effectLst/>
              <a:uLnTx/>
              <a:uFillTx/>
              <a:ea typeface="+mn-ea"/>
              <a:cs typeface="+mn-cs"/>
            </a:endParaRPr>
          </a:p>
        </p:txBody>
      </p:sp>
      <p:sp>
        <p:nvSpPr>
          <p:cNvPr id="2" name="TextBox 1">
            <a:extLst>
              <a:ext uri="{FF2B5EF4-FFF2-40B4-BE49-F238E27FC236}">
                <a16:creationId xmlns:a16="http://schemas.microsoft.com/office/drawing/2014/main" id="{8B271627-8C36-4B24-BB6E-8CB8D11B48DE}"/>
              </a:ext>
            </a:extLst>
          </p:cNvPr>
          <p:cNvSpPr txBox="1"/>
          <p:nvPr/>
        </p:nvSpPr>
        <p:spPr>
          <a:xfrm>
            <a:off x="866852" y="1371600"/>
            <a:ext cx="7705948" cy="1918517"/>
          </a:xfrm>
          <a:prstGeom prst="rect">
            <a:avLst/>
          </a:prstGeom>
          <a:noFill/>
          <a:ln>
            <a:noFill/>
          </a:ln>
        </p:spPr>
        <p:txBody>
          <a:bodyPr wrap="square" lIns="0" tIns="0" rIns="0" bIns="0" rtlCol="0">
            <a:noAutofit/>
          </a:bodyPr>
          <a:lstStyle/>
          <a:p>
            <a:pPr marL="342900" lvl="0" indent="-342900" algn="just">
              <a:lnSpc>
                <a:spcPct val="120000"/>
              </a:lnSpc>
              <a:spcAft>
                <a:spcPts val="300"/>
              </a:spcAft>
              <a:buFont typeface="Symbol" panose="05050102010706020507" pitchFamily="18" charset="2"/>
              <a:buChar char=""/>
            </a:pPr>
            <a:r>
              <a:rPr lang="it-IT" sz="1200" dirty="0">
                <a:cs typeface="Arial" panose="020B0604020202020204" pitchFamily="34" charset="0"/>
              </a:rPr>
              <a:t>ricondizionamento della biancheria piana e confezionata;   </a:t>
            </a:r>
          </a:p>
          <a:p>
            <a:pPr marL="342900" lvl="0" indent="-342900" algn="just">
              <a:lnSpc>
                <a:spcPct val="120000"/>
              </a:lnSpc>
              <a:spcAft>
                <a:spcPts val="300"/>
              </a:spcAft>
              <a:buFont typeface="Symbol" panose="05050102010706020507" pitchFamily="18" charset="2"/>
              <a:buChar char=""/>
            </a:pPr>
            <a:r>
              <a:rPr lang="it-IT" sz="1200" dirty="0">
                <a:cs typeface="Arial" panose="020B0604020202020204" pitchFamily="34" charset="0"/>
              </a:rPr>
              <a:t>ricondizionamento dei dispositivi di protezione individuale, e controllo per i capi ad alta visibilità di bande e colore di fondo in ottemperanza alla specifica normativa di settore;  </a:t>
            </a:r>
          </a:p>
          <a:p>
            <a:pPr marL="342900" lvl="0" indent="-342900" algn="just">
              <a:lnSpc>
                <a:spcPct val="120000"/>
              </a:lnSpc>
              <a:spcAft>
                <a:spcPts val="300"/>
              </a:spcAft>
              <a:buFont typeface="Symbol" panose="05050102010706020507" pitchFamily="18" charset="2"/>
              <a:buChar char=""/>
            </a:pPr>
            <a:r>
              <a:rPr lang="it-IT" sz="1200" dirty="0">
                <a:cs typeface="Arial" panose="020B0604020202020204" pitchFamily="34" charset="0"/>
              </a:rPr>
              <a:t>ricondizionamento di tutti gli articoli facenti parte della </a:t>
            </a:r>
            <a:r>
              <a:rPr lang="it-IT" sz="1200" dirty="0" err="1">
                <a:cs typeface="Arial" panose="020B0604020202020204" pitchFamily="34" charset="0"/>
              </a:rPr>
              <a:t>materasseria</a:t>
            </a:r>
            <a:r>
              <a:rPr lang="it-IT" sz="1200" dirty="0">
                <a:cs typeface="Arial" panose="020B0604020202020204" pitchFamily="34" charset="0"/>
              </a:rPr>
              <a:t>; accurata disinfezione di qualsiasi articolo - infetto o presunto tale, ad insindacabile giudizio dell’Azienda Sanitaria;  </a:t>
            </a:r>
          </a:p>
          <a:p>
            <a:pPr marL="342900" lvl="0" indent="-342900" algn="just">
              <a:lnSpc>
                <a:spcPct val="120000"/>
              </a:lnSpc>
              <a:spcAft>
                <a:spcPts val="300"/>
              </a:spcAft>
              <a:buFont typeface="Symbol" panose="05050102010706020507" pitchFamily="18" charset="2"/>
              <a:buChar char=""/>
            </a:pPr>
            <a:r>
              <a:rPr lang="it-IT" sz="1200" dirty="0">
                <a:cs typeface="Arial" panose="020B0604020202020204" pitchFamily="34" charset="0"/>
              </a:rPr>
              <a:t>sterilizzazione dei dispositivi medici in tessuto tecnico riutilizzabile (TTR). </a:t>
            </a:r>
            <a:endParaRPr lang="en-US" sz="1200" dirty="0" err="1">
              <a:cs typeface="Arial" panose="020B0604020202020204" pitchFamily="34" charset="0"/>
            </a:endParaRPr>
          </a:p>
        </p:txBody>
      </p:sp>
      <p:grpSp>
        <p:nvGrpSpPr>
          <p:cNvPr id="10" name="Group 14341">
            <a:extLst>
              <a:ext uri="{FF2B5EF4-FFF2-40B4-BE49-F238E27FC236}">
                <a16:creationId xmlns:a16="http://schemas.microsoft.com/office/drawing/2014/main" id="{A5F4CD60-E2F4-4E2C-BBCA-3BDCC1F6CF11}"/>
              </a:ext>
            </a:extLst>
          </p:cNvPr>
          <p:cNvGrpSpPr>
            <a:grpSpLocks/>
          </p:cNvGrpSpPr>
          <p:nvPr/>
        </p:nvGrpSpPr>
        <p:grpSpPr bwMode="auto">
          <a:xfrm>
            <a:off x="449786" y="914400"/>
            <a:ext cx="406027" cy="407394"/>
            <a:chOff x="834651" y="5477642"/>
            <a:chExt cx="432000" cy="432000"/>
          </a:xfrm>
        </p:grpSpPr>
        <p:sp>
          <p:nvSpPr>
            <p:cNvPr id="11" name="Oval 10">
              <a:extLst>
                <a:ext uri="{FF2B5EF4-FFF2-40B4-BE49-F238E27FC236}">
                  <a16:creationId xmlns:a16="http://schemas.microsoft.com/office/drawing/2014/main" id="{12C228F9-ADE4-4972-AA85-318C264168BD}"/>
                </a:ext>
              </a:extLst>
            </p:cNvPr>
            <p:cNvSpPr/>
            <p:nvPr/>
          </p:nvSpPr>
          <p:spPr>
            <a:xfrm>
              <a:off x="834651" y="5477642"/>
              <a:ext cx="431867" cy="432000"/>
            </a:xfrm>
            <a:prstGeom prst="ellipse">
              <a:avLst/>
            </a:prstGeom>
            <a:solidFill>
              <a:srgbClr val="FFC000"/>
            </a:solidFill>
            <a:ln w="25400" cap="flat" cmpd="sng" algn="ctr">
              <a:noFill/>
              <a:prstDash val="solid"/>
            </a:ln>
            <a:effectLst/>
          </p:spPr>
          <p:txBody>
            <a:bodyPr anchor="ct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200" b="0" i="0" u="none" strike="noStrike" kern="0" cap="none" spc="0" normalizeH="0" baseline="0" noProof="0" dirty="0">
                <a:ln>
                  <a:noFill/>
                </a:ln>
                <a:solidFill>
                  <a:prstClr val="white"/>
                </a:solidFill>
                <a:effectLst/>
                <a:uLnTx/>
                <a:uFillTx/>
                <a:ea typeface="+mn-ea"/>
                <a:cs typeface="+mn-cs"/>
              </a:endParaRPr>
            </a:p>
          </p:txBody>
        </p:sp>
        <p:sp>
          <p:nvSpPr>
            <p:cNvPr id="12" name="Freeform 161">
              <a:extLst>
                <a:ext uri="{FF2B5EF4-FFF2-40B4-BE49-F238E27FC236}">
                  <a16:creationId xmlns:a16="http://schemas.microsoft.com/office/drawing/2014/main" id="{876AAFCD-28DB-443B-9356-BCACEF93558D}"/>
                </a:ext>
              </a:extLst>
            </p:cNvPr>
            <p:cNvSpPr>
              <a:spLocks noEditPoints="1"/>
            </p:cNvSpPr>
            <p:nvPr/>
          </p:nvSpPr>
          <p:spPr bwMode="auto">
            <a:xfrm>
              <a:off x="921978" y="5539356"/>
              <a:ext cx="252451" cy="288000"/>
            </a:xfrm>
            <a:custGeom>
              <a:avLst/>
              <a:gdLst>
                <a:gd name="T0" fmla="*/ 19 w 93"/>
                <a:gd name="T1" fmla="*/ 11 h 118"/>
                <a:gd name="T2" fmla="*/ 17 w 93"/>
                <a:gd name="T3" fmla="*/ 11 h 118"/>
                <a:gd name="T4" fmla="*/ 30 w 93"/>
                <a:gd name="T5" fmla="*/ 33 h 118"/>
                <a:gd name="T6" fmla="*/ 41 w 93"/>
                <a:gd name="T7" fmla="*/ 23 h 118"/>
                <a:gd name="T8" fmla="*/ 19 w 93"/>
                <a:gd name="T9" fmla="*/ 11 h 118"/>
                <a:gd name="T10" fmla="*/ 19 w 93"/>
                <a:gd name="T11" fmla="*/ 11 h 118"/>
                <a:gd name="T12" fmla="*/ 5 w 93"/>
                <a:gd name="T13" fmla="*/ 6 h 118"/>
                <a:gd name="T14" fmla="*/ 11 w 93"/>
                <a:gd name="T15" fmla="*/ 6 h 118"/>
                <a:gd name="T16" fmla="*/ 16 w 93"/>
                <a:gd name="T17" fmla="*/ 0 h 118"/>
                <a:gd name="T18" fmla="*/ 79 w 93"/>
                <a:gd name="T19" fmla="*/ 0 h 118"/>
                <a:gd name="T20" fmla="*/ 83 w 93"/>
                <a:gd name="T21" fmla="*/ 6 h 118"/>
                <a:gd name="T22" fmla="*/ 90 w 93"/>
                <a:gd name="T23" fmla="*/ 6 h 118"/>
                <a:gd name="T24" fmla="*/ 93 w 93"/>
                <a:gd name="T25" fmla="*/ 6 h 118"/>
                <a:gd name="T26" fmla="*/ 93 w 93"/>
                <a:gd name="T27" fmla="*/ 11 h 118"/>
                <a:gd name="T28" fmla="*/ 93 w 93"/>
                <a:gd name="T29" fmla="*/ 115 h 118"/>
                <a:gd name="T30" fmla="*/ 93 w 93"/>
                <a:gd name="T31" fmla="*/ 118 h 118"/>
                <a:gd name="T32" fmla="*/ 90 w 93"/>
                <a:gd name="T33" fmla="*/ 118 h 118"/>
                <a:gd name="T34" fmla="*/ 5 w 93"/>
                <a:gd name="T35" fmla="*/ 118 h 118"/>
                <a:gd name="T36" fmla="*/ 0 w 93"/>
                <a:gd name="T37" fmla="*/ 118 h 118"/>
                <a:gd name="T38" fmla="*/ 0 w 93"/>
                <a:gd name="T39" fmla="*/ 115 h 118"/>
                <a:gd name="T40" fmla="*/ 0 w 93"/>
                <a:gd name="T41" fmla="*/ 11 h 118"/>
                <a:gd name="T42" fmla="*/ 0 w 93"/>
                <a:gd name="T43" fmla="*/ 6 h 118"/>
                <a:gd name="T44" fmla="*/ 5 w 93"/>
                <a:gd name="T45" fmla="*/ 6 h 118"/>
                <a:gd name="T46" fmla="*/ 5 w 93"/>
                <a:gd name="T47" fmla="*/ 6 h 118"/>
                <a:gd name="T48" fmla="*/ 11 w 93"/>
                <a:gd name="T49" fmla="*/ 14 h 118"/>
                <a:gd name="T50" fmla="*/ 27 w 93"/>
                <a:gd name="T51" fmla="*/ 40 h 118"/>
                <a:gd name="T52" fmla="*/ 28 w 93"/>
                <a:gd name="T53" fmla="*/ 45 h 118"/>
                <a:gd name="T54" fmla="*/ 31 w 93"/>
                <a:gd name="T55" fmla="*/ 42 h 118"/>
                <a:gd name="T56" fmla="*/ 38 w 93"/>
                <a:gd name="T57" fmla="*/ 36 h 118"/>
                <a:gd name="T58" fmla="*/ 42 w 93"/>
                <a:gd name="T59" fmla="*/ 42 h 118"/>
                <a:gd name="T60" fmla="*/ 33 w 93"/>
                <a:gd name="T61" fmla="*/ 110 h 118"/>
                <a:gd name="T62" fmla="*/ 8 w 93"/>
                <a:gd name="T63" fmla="*/ 110 h 118"/>
                <a:gd name="T64" fmla="*/ 8 w 93"/>
                <a:gd name="T65" fmla="*/ 14 h 118"/>
                <a:gd name="T66" fmla="*/ 11 w 93"/>
                <a:gd name="T67" fmla="*/ 14 h 118"/>
                <a:gd name="T68" fmla="*/ 11 w 93"/>
                <a:gd name="T69" fmla="*/ 14 h 118"/>
                <a:gd name="T70" fmla="*/ 56 w 93"/>
                <a:gd name="T71" fmla="*/ 36 h 118"/>
                <a:gd name="T72" fmla="*/ 53 w 93"/>
                <a:gd name="T73" fmla="*/ 42 h 118"/>
                <a:gd name="T74" fmla="*/ 62 w 93"/>
                <a:gd name="T75" fmla="*/ 110 h 118"/>
                <a:gd name="T76" fmla="*/ 86 w 93"/>
                <a:gd name="T77" fmla="*/ 110 h 118"/>
                <a:gd name="T78" fmla="*/ 86 w 93"/>
                <a:gd name="T79" fmla="*/ 14 h 118"/>
                <a:gd name="T80" fmla="*/ 83 w 93"/>
                <a:gd name="T81" fmla="*/ 14 h 118"/>
                <a:gd name="T82" fmla="*/ 69 w 93"/>
                <a:gd name="T83" fmla="*/ 40 h 118"/>
                <a:gd name="T84" fmla="*/ 67 w 93"/>
                <a:gd name="T85" fmla="*/ 45 h 118"/>
                <a:gd name="T86" fmla="*/ 62 w 93"/>
                <a:gd name="T87" fmla="*/ 42 h 118"/>
                <a:gd name="T88" fmla="*/ 56 w 93"/>
                <a:gd name="T89" fmla="*/ 36 h 118"/>
                <a:gd name="T90" fmla="*/ 56 w 93"/>
                <a:gd name="T91" fmla="*/ 36 h 118"/>
                <a:gd name="T92" fmla="*/ 76 w 93"/>
                <a:gd name="T93" fmla="*/ 11 h 118"/>
                <a:gd name="T94" fmla="*/ 76 w 93"/>
                <a:gd name="T95" fmla="*/ 11 h 118"/>
                <a:gd name="T96" fmla="*/ 53 w 93"/>
                <a:gd name="T97" fmla="*/ 23 h 118"/>
                <a:gd name="T98" fmla="*/ 64 w 93"/>
                <a:gd name="T99" fmla="*/ 33 h 118"/>
                <a:gd name="T100" fmla="*/ 76 w 93"/>
                <a:gd name="T101" fmla="*/ 1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3" h="118">
                  <a:moveTo>
                    <a:pt x="19" y="11"/>
                  </a:moveTo>
                  <a:lnTo>
                    <a:pt x="17" y="11"/>
                  </a:lnTo>
                  <a:lnTo>
                    <a:pt x="30" y="33"/>
                  </a:lnTo>
                  <a:lnTo>
                    <a:pt x="41" y="23"/>
                  </a:lnTo>
                  <a:lnTo>
                    <a:pt x="19" y="11"/>
                  </a:lnTo>
                  <a:lnTo>
                    <a:pt x="19" y="11"/>
                  </a:lnTo>
                  <a:close/>
                  <a:moveTo>
                    <a:pt x="5" y="6"/>
                  </a:moveTo>
                  <a:lnTo>
                    <a:pt x="11" y="6"/>
                  </a:lnTo>
                  <a:lnTo>
                    <a:pt x="16" y="0"/>
                  </a:lnTo>
                  <a:lnTo>
                    <a:pt x="79" y="0"/>
                  </a:lnTo>
                  <a:lnTo>
                    <a:pt x="83" y="6"/>
                  </a:lnTo>
                  <a:lnTo>
                    <a:pt x="90" y="6"/>
                  </a:lnTo>
                  <a:lnTo>
                    <a:pt x="93" y="6"/>
                  </a:lnTo>
                  <a:lnTo>
                    <a:pt x="93" y="11"/>
                  </a:lnTo>
                  <a:lnTo>
                    <a:pt x="93" y="115"/>
                  </a:lnTo>
                  <a:lnTo>
                    <a:pt x="93" y="118"/>
                  </a:lnTo>
                  <a:lnTo>
                    <a:pt x="90" y="118"/>
                  </a:lnTo>
                  <a:lnTo>
                    <a:pt x="5" y="118"/>
                  </a:lnTo>
                  <a:lnTo>
                    <a:pt x="0" y="118"/>
                  </a:lnTo>
                  <a:lnTo>
                    <a:pt x="0" y="115"/>
                  </a:lnTo>
                  <a:lnTo>
                    <a:pt x="0" y="11"/>
                  </a:lnTo>
                  <a:lnTo>
                    <a:pt x="0" y="6"/>
                  </a:lnTo>
                  <a:lnTo>
                    <a:pt x="5" y="6"/>
                  </a:lnTo>
                  <a:lnTo>
                    <a:pt x="5" y="6"/>
                  </a:lnTo>
                  <a:close/>
                  <a:moveTo>
                    <a:pt x="11" y="14"/>
                  </a:moveTo>
                  <a:lnTo>
                    <a:pt x="27" y="40"/>
                  </a:lnTo>
                  <a:lnTo>
                    <a:pt x="28" y="45"/>
                  </a:lnTo>
                  <a:lnTo>
                    <a:pt x="31" y="42"/>
                  </a:lnTo>
                  <a:lnTo>
                    <a:pt x="38" y="36"/>
                  </a:lnTo>
                  <a:lnTo>
                    <a:pt x="42" y="42"/>
                  </a:lnTo>
                  <a:lnTo>
                    <a:pt x="33" y="110"/>
                  </a:lnTo>
                  <a:lnTo>
                    <a:pt x="8" y="110"/>
                  </a:lnTo>
                  <a:lnTo>
                    <a:pt x="8" y="14"/>
                  </a:lnTo>
                  <a:lnTo>
                    <a:pt x="11" y="14"/>
                  </a:lnTo>
                  <a:lnTo>
                    <a:pt x="11" y="14"/>
                  </a:lnTo>
                  <a:close/>
                  <a:moveTo>
                    <a:pt x="56" y="36"/>
                  </a:moveTo>
                  <a:lnTo>
                    <a:pt x="53" y="42"/>
                  </a:lnTo>
                  <a:lnTo>
                    <a:pt x="62" y="110"/>
                  </a:lnTo>
                  <a:lnTo>
                    <a:pt x="86" y="110"/>
                  </a:lnTo>
                  <a:lnTo>
                    <a:pt x="86" y="14"/>
                  </a:lnTo>
                  <a:lnTo>
                    <a:pt x="83" y="14"/>
                  </a:lnTo>
                  <a:lnTo>
                    <a:pt x="69" y="40"/>
                  </a:lnTo>
                  <a:lnTo>
                    <a:pt x="67" y="45"/>
                  </a:lnTo>
                  <a:lnTo>
                    <a:pt x="62" y="42"/>
                  </a:lnTo>
                  <a:lnTo>
                    <a:pt x="56" y="36"/>
                  </a:lnTo>
                  <a:lnTo>
                    <a:pt x="56" y="36"/>
                  </a:lnTo>
                  <a:close/>
                  <a:moveTo>
                    <a:pt x="76" y="11"/>
                  </a:moveTo>
                  <a:lnTo>
                    <a:pt x="76" y="11"/>
                  </a:lnTo>
                  <a:lnTo>
                    <a:pt x="53" y="23"/>
                  </a:lnTo>
                  <a:lnTo>
                    <a:pt x="64" y="33"/>
                  </a:lnTo>
                  <a:lnTo>
                    <a:pt x="76" y="11"/>
                  </a:lnTo>
                  <a:close/>
                </a:path>
              </a:pathLst>
            </a:custGeom>
            <a:solidFill>
              <a:sysClr val="window" lastClr="FFFFFF"/>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sng" strike="noStrike" kern="0" cap="none" spc="0" normalizeH="0" baseline="0" noProof="0">
                <a:ln>
                  <a:noFill/>
                </a:ln>
                <a:solidFill>
                  <a:sysClr val="windowText" lastClr="000000"/>
                </a:solidFill>
                <a:effectLst/>
                <a:uLnTx/>
                <a:uFillTx/>
              </a:endParaRPr>
            </a:p>
          </p:txBody>
        </p:sp>
      </p:grpSp>
      <p:sp>
        <p:nvSpPr>
          <p:cNvPr id="13" name="Rectangle 12">
            <a:extLst>
              <a:ext uri="{FF2B5EF4-FFF2-40B4-BE49-F238E27FC236}">
                <a16:creationId xmlns:a16="http://schemas.microsoft.com/office/drawing/2014/main" id="{A202FE1C-D5FB-446A-BE60-E8156DAA7366}"/>
              </a:ext>
            </a:extLst>
          </p:cNvPr>
          <p:cNvSpPr/>
          <p:nvPr/>
        </p:nvSpPr>
        <p:spPr bwMode="auto">
          <a:xfrm>
            <a:off x="652800" y="3199205"/>
            <a:ext cx="7920000" cy="306000"/>
          </a:xfrm>
          <a:prstGeom prst="rect">
            <a:avLst/>
          </a:prstGeom>
          <a:solidFill>
            <a:sysClr val="window" lastClr="FFFFFF">
              <a:lumMod val="85000"/>
            </a:sysClr>
          </a:solidFill>
          <a:ln w="25400" cap="flat" cmpd="sng" algn="ctr">
            <a:noFill/>
            <a:prstDash val="solid"/>
          </a:ln>
          <a:effectLst/>
        </p:spPr>
        <p:txBody>
          <a:bodyPr anchor="ctr"/>
          <a:lstStyle/>
          <a:p>
            <a:pPr marL="266700" marR="0" lvl="0" indent="0" defTabSz="914400" eaLnBrk="0" fontAlgn="base" latinLnBrk="0" hangingPunct="0">
              <a:lnSpc>
                <a:spcPct val="100000"/>
              </a:lnSpc>
              <a:spcBef>
                <a:spcPct val="0"/>
              </a:spcBef>
              <a:spcAft>
                <a:spcPct val="0"/>
              </a:spcAft>
              <a:buClrTx/>
              <a:buSzTx/>
              <a:buFontTx/>
              <a:buNone/>
              <a:tabLst/>
              <a:defRPr/>
            </a:pPr>
            <a:r>
              <a:rPr lang="it-IT" sz="1200" b="1" dirty="0">
                <a:effectLst/>
                <a:ea typeface="Cambria" panose="02040503050406030204" pitchFamily="18" charset="0"/>
              </a:rPr>
              <a:t>FORNITURA DI SACCHI E ATTREZZATURE</a:t>
            </a:r>
            <a:endParaRPr kumimoji="0" lang="it-IT" sz="1200" b="0" i="0" u="none" strike="noStrike" kern="0" cap="none" spc="0" normalizeH="0" baseline="0" noProof="0" dirty="0">
              <a:ln>
                <a:noFill/>
              </a:ln>
              <a:solidFill>
                <a:srgbClr val="000000"/>
              </a:solidFill>
              <a:effectLst/>
              <a:uLnTx/>
              <a:uFillTx/>
              <a:ea typeface="+mn-ea"/>
              <a:cs typeface="+mn-cs"/>
            </a:endParaRPr>
          </a:p>
        </p:txBody>
      </p:sp>
      <p:sp>
        <p:nvSpPr>
          <p:cNvPr id="17" name="TextBox 16">
            <a:extLst>
              <a:ext uri="{FF2B5EF4-FFF2-40B4-BE49-F238E27FC236}">
                <a16:creationId xmlns:a16="http://schemas.microsoft.com/office/drawing/2014/main" id="{42B595E6-847B-4164-8E9C-1D853000FECC}"/>
              </a:ext>
            </a:extLst>
          </p:cNvPr>
          <p:cNvSpPr txBox="1"/>
          <p:nvPr/>
        </p:nvSpPr>
        <p:spPr>
          <a:xfrm>
            <a:off x="866852" y="3606599"/>
            <a:ext cx="7705948" cy="1406527"/>
          </a:xfrm>
          <a:prstGeom prst="rect">
            <a:avLst/>
          </a:prstGeom>
          <a:noFill/>
          <a:ln>
            <a:noFill/>
          </a:ln>
        </p:spPr>
        <p:txBody>
          <a:bodyPr wrap="square" lIns="0" tIns="0" rIns="0" bIns="0" rtlCol="0">
            <a:noAutofit/>
          </a:bodyPr>
          <a:lstStyle>
            <a:defPPr>
              <a:defRPr lang="en-US"/>
            </a:defPPr>
            <a:lvl1pPr marL="342900" lvl="0" indent="-342900" algn="just">
              <a:lnSpc>
                <a:spcPct val="120000"/>
              </a:lnSpc>
              <a:spcAft>
                <a:spcPts val="300"/>
              </a:spcAft>
              <a:buFont typeface="Symbol" panose="05050102010706020507" pitchFamily="18" charset="2"/>
              <a:buChar char=""/>
              <a:defRPr sz="1200">
                <a:cs typeface="Arial" panose="020B0604020202020204" pitchFamily="34" charset="0"/>
              </a:defRPr>
            </a:lvl1pPr>
          </a:lstStyle>
          <a:p>
            <a:r>
              <a:rPr lang="it-IT" dirty="0"/>
              <a:t>fornitura di sacchi per la raccolta della biancheria sporca (compresi i sacchi idrosolubili per la raccolta di biancheria contaminata) nonché fornitura di involucri non trasparenti, robusti e dotati di idoneo sistema di chiusura, per il confezionamento in sicurezza di </a:t>
            </a:r>
            <a:r>
              <a:rPr lang="it-IT" dirty="0" err="1"/>
              <a:t>materasseria</a:t>
            </a:r>
            <a:r>
              <a:rPr lang="it-IT" dirty="0"/>
              <a:t> sporca;  </a:t>
            </a:r>
          </a:p>
          <a:p>
            <a:r>
              <a:rPr lang="it-IT" dirty="0"/>
              <a:t>fornitura (in comodato d’uso) di attrezzatura nelle quantità necessaria all’espletamento di un efficiente servizio (quali carrelli per trasporto biancheria, carrelli armadi, carrelli porta-sacchi, carrelli tipo “vagonetto” per lo stoccaggio dello sporco. ecc.) con relativa loro manutenzione e pulizia;  </a:t>
            </a:r>
          </a:p>
          <a:p>
            <a:r>
              <a:rPr lang="it-IT" dirty="0"/>
              <a:t>fornitura (in comodato d’uso) di sistemi automatici di distribuzione delle divise a capi piegati, a capi appesi, raccoglitori dello sporco e/o altri sistemi quali ad esempio. armadi intelligenti ecc. </a:t>
            </a:r>
          </a:p>
        </p:txBody>
      </p:sp>
      <p:grpSp>
        <p:nvGrpSpPr>
          <p:cNvPr id="22" name="Group 2">
            <a:extLst>
              <a:ext uri="{FF2B5EF4-FFF2-40B4-BE49-F238E27FC236}">
                <a16:creationId xmlns:a16="http://schemas.microsoft.com/office/drawing/2014/main" id="{8C9E1BD0-D185-431D-B587-522785A0CB50}"/>
              </a:ext>
            </a:extLst>
          </p:cNvPr>
          <p:cNvGrpSpPr>
            <a:grpSpLocks/>
          </p:cNvGrpSpPr>
          <p:nvPr/>
        </p:nvGrpSpPr>
        <p:grpSpPr bwMode="auto">
          <a:xfrm>
            <a:off x="449786" y="3124200"/>
            <a:ext cx="406028" cy="407395"/>
            <a:chOff x="767976" y="2001017"/>
            <a:chExt cx="432000" cy="432000"/>
          </a:xfrm>
        </p:grpSpPr>
        <p:sp>
          <p:nvSpPr>
            <p:cNvPr id="23" name="Oval 22">
              <a:extLst>
                <a:ext uri="{FF2B5EF4-FFF2-40B4-BE49-F238E27FC236}">
                  <a16:creationId xmlns:a16="http://schemas.microsoft.com/office/drawing/2014/main" id="{7C9877AC-74C3-4A8A-969D-BEF71D4A561C}"/>
                </a:ext>
              </a:extLst>
            </p:cNvPr>
            <p:cNvSpPr/>
            <p:nvPr/>
          </p:nvSpPr>
          <p:spPr>
            <a:xfrm>
              <a:off x="767976" y="2001017"/>
              <a:ext cx="431866" cy="432000"/>
            </a:xfrm>
            <a:prstGeom prst="ellipse">
              <a:avLst/>
            </a:prstGeom>
            <a:solidFill>
              <a:srgbClr val="00B0F0"/>
            </a:solidFill>
            <a:ln w="25400" cap="flat" cmpd="sng" algn="ctr">
              <a:noFill/>
              <a:prstDash val="solid"/>
            </a:ln>
            <a:effectLst/>
          </p:spPr>
          <p:txBody>
            <a:bodyPr anchor="ct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200" b="0" i="0" u="none" strike="noStrike" kern="0" cap="none" spc="0" normalizeH="0" baseline="0" noProof="0" dirty="0">
                <a:ln>
                  <a:noFill/>
                </a:ln>
                <a:solidFill>
                  <a:prstClr val="white"/>
                </a:solidFill>
                <a:effectLst/>
                <a:uLnTx/>
                <a:uFillTx/>
                <a:ea typeface="+mn-ea"/>
                <a:cs typeface="+mn-cs"/>
              </a:endParaRPr>
            </a:p>
          </p:txBody>
        </p:sp>
        <p:sp>
          <p:nvSpPr>
            <p:cNvPr id="24" name="Freeform 67">
              <a:extLst>
                <a:ext uri="{FF2B5EF4-FFF2-40B4-BE49-F238E27FC236}">
                  <a16:creationId xmlns:a16="http://schemas.microsoft.com/office/drawing/2014/main" id="{F94834F5-1D3C-4EC8-8507-936D63673535}"/>
                </a:ext>
              </a:extLst>
            </p:cNvPr>
            <p:cNvSpPr>
              <a:spLocks noEditPoints="1"/>
            </p:cNvSpPr>
            <p:nvPr/>
          </p:nvSpPr>
          <p:spPr bwMode="auto">
            <a:xfrm>
              <a:off x="839425" y="2054819"/>
              <a:ext cx="288969" cy="324396"/>
            </a:xfrm>
            <a:custGeom>
              <a:avLst/>
              <a:gdLst>
                <a:gd name="T0" fmla="*/ 426830 w 162"/>
                <a:gd name="T1" fmla="*/ 10539 h 178"/>
                <a:gd name="T2" fmla="*/ 421560 w 162"/>
                <a:gd name="T3" fmla="*/ 0 h 178"/>
                <a:gd name="T4" fmla="*/ 411021 w 162"/>
                <a:gd name="T5" fmla="*/ 0 h 178"/>
                <a:gd name="T6" fmla="*/ 353057 w 162"/>
                <a:gd name="T7" fmla="*/ 10539 h 178"/>
                <a:gd name="T8" fmla="*/ 316170 w 162"/>
                <a:gd name="T9" fmla="*/ 31617 h 178"/>
                <a:gd name="T10" fmla="*/ 289823 w 162"/>
                <a:gd name="T11" fmla="*/ 68504 h 178"/>
                <a:gd name="T12" fmla="*/ 73773 w 162"/>
                <a:gd name="T13" fmla="*/ 337248 h 178"/>
                <a:gd name="T14" fmla="*/ 152816 w 162"/>
                <a:gd name="T15" fmla="*/ 411021 h 178"/>
                <a:gd name="T16" fmla="*/ 158085 w 162"/>
                <a:gd name="T17" fmla="*/ 411021 h 178"/>
                <a:gd name="T18" fmla="*/ 168624 w 162"/>
                <a:gd name="T19" fmla="*/ 405752 h 178"/>
                <a:gd name="T20" fmla="*/ 363596 w 162"/>
                <a:gd name="T21" fmla="*/ 147546 h 178"/>
                <a:gd name="T22" fmla="*/ 316170 w 162"/>
                <a:gd name="T23" fmla="*/ 89582 h 178"/>
                <a:gd name="T24" fmla="*/ 326709 w 162"/>
                <a:gd name="T25" fmla="*/ 68504 h 178"/>
                <a:gd name="T26" fmla="*/ 374135 w 162"/>
                <a:gd name="T27" fmla="*/ 36887 h 178"/>
                <a:gd name="T28" fmla="*/ 405752 w 162"/>
                <a:gd name="T29" fmla="*/ 26348 h 178"/>
                <a:gd name="T30" fmla="*/ 421560 w 162"/>
                <a:gd name="T31" fmla="*/ 26348 h 178"/>
                <a:gd name="T32" fmla="*/ 426830 w 162"/>
                <a:gd name="T33" fmla="*/ 10539 h 178"/>
                <a:gd name="T34" fmla="*/ 68504 w 162"/>
                <a:gd name="T35" fmla="*/ 158085 h 178"/>
                <a:gd name="T36" fmla="*/ 184433 w 162"/>
                <a:gd name="T37" fmla="*/ 210780 h 178"/>
                <a:gd name="T38" fmla="*/ 200241 w 162"/>
                <a:gd name="T39" fmla="*/ 205511 h 178"/>
                <a:gd name="T40" fmla="*/ 242397 w 162"/>
                <a:gd name="T41" fmla="*/ 115929 h 178"/>
                <a:gd name="T42" fmla="*/ 237128 w 162"/>
                <a:gd name="T43" fmla="*/ 100121 h 178"/>
                <a:gd name="T44" fmla="*/ 121199 w 162"/>
                <a:gd name="T45" fmla="*/ 47426 h 178"/>
                <a:gd name="T46" fmla="*/ 105390 w 162"/>
                <a:gd name="T47" fmla="*/ 52695 h 178"/>
                <a:gd name="T48" fmla="*/ 63234 w 162"/>
                <a:gd name="T49" fmla="*/ 142277 h 178"/>
                <a:gd name="T50" fmla="*/ 68504 w 162"/>
                <a:gd name="T51" fmla="*/ 158085 h 178"/>
                <a:gd name="T52" fmla="*/ 137007 w 162"/>
                <a:gd name="T53" fmla="*/ 331979 h 178"/>
                <a:gd name="T54" fmla="*/ 179163 w 162"/>
                <a:gd name="T55" fmla="*/ 247667 h 178"/>
                <a:gd name="T56" fmla="*/ 173894 w 162"/>
                <a:gd name="T57" fmla="*/ 226589 h 178"/>
                <a:gd name="T58" fmla="*/ 57965 w 162"/>
                <a:gd name="T59" fmla="*/ 173894 h 178"/>
                <a:gd name="T60" fmla="*/ 42156 w 162"/>
                <a:gd name="T61" fmla="*/ 184433 h 178"/>
                <a:gd name="T62" fmla="*/ 0 w 162"/>
                <a:gd name="T63" fmla="*/ 268745 h 178"/>
                <a:gd name="T64" fmla="*/ 10539 w 162"/>
                <a:gd name="T65" fmla="*/ 284553 h 178"/>
                <a:gd name="T66" fmla="*/ 121199 w 162"/>
                <a:gd name="T67" fmla="*/ 342518 h 178"/>
                <a:gd name="T68" fmla="*/ 137007 w 162"/>
                <a:gd name="T69" fmla="*/ 331979 h 178"/>
                <a:gd name="T70" fmla="*/ 231858 w 162"/>
                <a:gd name="T71" fmla="*/ 374135 h 178"/>
                <a:gd name="T72" fmla="*/ 216050 w 162"/>
                <a:gd name="T73" fmla="*/ 379404 h 178"/>
                <a:gd name="T74" fmla="*/ 189702 w 162"/>
                <a:gd name="T75" fmla="*/ 405752 h 178"/>
                <a:gd name="T76" fmla="*/ 184433 w 162"/>
                <a:gd name="T77" fmla="*/ 421560 h 178"/>
                <a:gd name="T78" fmla="*/ 200241 w 162"/>
                <a:gd name="T79" fmla="*/ 453177 h 178"/>
                <a:gd name="T80" fmla="*/ 231858 w 162"/>
                <a:gd name="T81" fmla="*/ 468986 h 178"/>
                <a:gd name="T82" fmla="*/ 247667 w 162"/>
                <a:gd name="T83" fmla="*/ 463716 h 178"/>
                <a:gd name="T84" fmla="*/ 274014 w 162"/>
                <a:gd name="T85" fmla="*/ 437369 h 178"/>
                <a:gd name="T86" fmla="*/ 279284 w 162"/>
                <a:gd name="T87" fmla="*/ 421560 h 178"/>
                <a:gd name="T88" fmla="*/ 263475 w 162"/>
                <a:gd name="T89" fmla="*/ 389943 h 178"/>
                <a:gd name="T90" fmla="*/ 231858 w 162"/>
                <a:gd name="T91" fmla="*/ 374135 h 17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62" h="178">
                  <a:moveTo>
                    <a:pt x="162" y="4"/>
                  </a:moveTo>
                  <a:lnTo>
                    <a:pt x="162" y="4"/>
                  </a:lnTo>
                  <a:lnTo>
                    <a:pt x="160" y="2"/>
                  </a:lnTo>
                  <a:lnTo>
                    <a:pt x="160" y="0"/>
                  </a:lnTo>
                  <a:lnTo>
                    <a:pt x="156" y="0"/>
                  </a:lnTo>
                  <a:lnTo>
                    <a:pt x="144" y="0"/>
                  </a:lnTo>
                  <a:lnTo>
                    <a:pt x="134" y="4"/>
                  </a:lnTo>
                  <a:lnTo>
                    <a:pt x="126" y="8"/>
                  </a:lnTo>
                  <a:lnTo>
                    <a:pt x="120" y="12"/>
                  </a:lnTo>
                  <a:lnTo>
                    <a:pt x="112" y="22"/>
                  </a:lnTo>
                  <a:lnTo>
                    <a:pt x="110" y="26"/>
                  </a:lnTo>
                  <a:lnTo>
                    <a:pt x="54" y="142"/>
                  </a:lnTo>
                  <a:lnTo>
                    <a:pt x="28" y="128"/>
                  </a:lnTo>
                  <a:lnTo>
                    <a:pt x="22" y="140"/>
                  </a:lnTo>
                  <a:lnTo>
                    <a:pt x="58" y="156"/>
                  </a:lnTo>
                  <a:lnTo>
                    <a:pt x="60" y="156"/>
                  </a:lnTo>
                  <a:lnTo>
                    <a:pt x="62" y="156"/>
                  </a:lnTo>
                  <a:lnTo>
                    <a:pt x="64" y="154"/>
                  </a:lnTo>
                  <a:lnTo>
                    <a:pt x="114" y="46"/>
                  </a:lnTo>
                  <a:lnTo>
                    <a:pt x="138" y="56"/>
                  </a:lnTo>
                  <a:lnTo>
                    <a:pt x="144" y="44"/>
                  </a:lnTo>
                  <a:lnTo>
                    <a:pt x="120" y="34"/>
                  </a:lnTo>
                  <a:lnTo>
                    <a:pt x="124" y="26"/>
                  </a:lnTo>
                  <a:lnTo>
                    <a:pt x="130" y="20"/>
                  </a:lnTo>
                  <a:lnTo>
                    <a:pt x="142" y="14"/>
                  </a:lnTo>
                  <a:lnTo>
                    <a:pt x="150" y="12"/>
                  </a:lnTo>
                  <a:lnTo>
                    <a:pt x="154" y="10"/>
                  </a:lnTo>
                  <a:lnTo>
                    <a:pt x="160" y="10"/>
                  </a:lnTo>
                  <a:lnTo>
                    <a:pt x="162" y="8"/>
                  </a:lnTo>
                  <a:lnTo>
                    <a:pt x="162" y="4"/>
                  </a:lnTo>
                  <a:close/>
                  <a:moveTo>
                    <a:pt x="26" y="60"/>
                  </a:moveTo>
                  <a:lnTo>
                    <a:pt x="70" y="80"/>
                  </a:lnTo>
                  <a:lnTo>
                    <a:pt x="74" y="80"/>
                  </a:lnTo>
                  <a:lnTo>
                    <a:pt x="76" y="78"/>
                  </a:lnTo>
                  <a:lnTo>
                    <a:pt x="92" y="44"/>
                  </a:lnTo>
                  <a:lnTo>
                    <a:pt x="92" y="40"/>
                  </a:lnTo>
                  <a:lnTo>
                    <a:pt x="90" y="38"/>
                  </a:lnTo>
                  <a:lnTo>
                    <a:pt x="46" y="18"/>
                  </a:lnTo>
                  <a:lnTo>
                    <a:pt x="42" y="16"/>
                  </a:lnTo>
                  <a:lnTo>
                    <a:pt x="40" y="20"/>
                  </a:lnTo>
                  <a:lnTo>
                    <a:pt x="24" y="54"/>
                  </a:lnTo>
                  <a:lnTo>
                    <a:pt x="24" y="58"/>
                  </a:lnTo>
                  <a:lnTo>
                    <a:pt x="26" y="60"/>
                  </a:lnTo>
                  <a:close/>
                  <a:moveTo>
                    <a:pt x="52" y="126"/>
                  </a:moveTo>
                  <a:lnTo>
                    <a:pt x="68" y="94"/>
                  </a:lnTo>
                  <a:lnTo>
                    <a:pt x="68" y="90"/>
                  </a:lnTo>
                  <a:lnTo>
                    <a:pt x="66" y="86"/>
                  </a:lnTo>
                  <a:lnTo>
                    <a:pt x="22" y="66"/>
                  </a:lnTo>
                  <a:lnTo>
                    <a:pt x="18" y="66"/>
                  </a:lnTo>
                  <a:lnTo>
                    <a:pt x="16" y="70"/>
                  </a:lnTo>
                  <a:lnTo>
                    <a:pt x="0" y="102"/>
                  </a:lnTo>
                  <a:lnTo>
                    <a:pt x="0" y="106"/>
                  </a:lnTo>
                  <a:lnTo>
                    <a:pt x="4" y="108"/>
                  </a:lnTo>
                  <a:lnTo>
                    <a:pt x="46" y="130"/>
                  </a:lnTo>
                  <a:lnTo>
                    <a:pt x="50" y="130"/>
                  </a:lnTo>
                  <a:lnTo>
                    <a:pt x="52" y="126"/>
                  </a:lnTo>
                  <a:close/>
                  <a:moveTo>
                    <a:pt x="88" y="142"/>
                  </a:moveTo>
                  <a:lnTo>
                    <a:pt x="88" y="142"/>
                  </a:lnTo>
                  <a:lnTo>
                    <a:pt x="82" y="144"/>
                  </a:lnTo>
                  <a:lnTo>
                    <a:pt x="76" y="148"/>
                  </a:lnTo>
                  <a:lnTo>
                    <a:pt x="72" y="154"/>
                  </a:lnTo>
                  <a:lnTo>
                    <a:pt x="70" y="160"/>
                  </a:lnTo>
                  <a:lnTo>
                    <a:pt x="72" y="166"/>
                  </a:lnTo>
                  <a:lnTo>
                    <a:pt x="76" y="172"/>
                  </a:lnTo>
                  <a:lnTo>
                    <a:pt x="82" y="176"/>
                  </a:lnTo>
                  <a:lnTo>
                    <a:pt x="88" y="178"/>
                  </a:lnTo>
                  <a:lnTo>
                    <a:pt x="94" y="176"/>
                  </a:lnTo>
                  <a:lnTo>
                    <a:pt x="100" y="172"/>
                  </a:lnTo>
                  <a:lnTo>
                    <a:pt x="104" y="166"/>
                  </a:lnTo>
                  <a:lnTo>
                    <a:pt x="106" y="160"/>
                  </a:lnTo>
                  <a:lnTo>
                    <a:pt x="104" y="154"/>
                  </a:lnTo>
                  <a:lnTo>
                    <a:pt x="100" y="148"/>
                  </a:lnTo>
                  <a:lnTo>
                    <a:pt x="94" y="144"/>
                  </a:lnTo>
                  <a:lnTo>
                    <a:pt x="88" y="142"/>
                  </a:lnTo>
                  <a:close/>
                </a:path>
              </a:pathLst>
            </a:custGeom>
            <a:solidFill>
              <a:sysClr val="window" lastClr="FFFFFF"/>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endParaRPr>
            </a:p>
          </p:txBody>
        </p:sp>
      </p:grpSp>
      <p:sp>
        <p:nvSpPr>
          <p:cNvPr id="15" name="Slide Number Placeholder 6">
            <a:extLst>
              <a:ext uri="{FF2B5EF4-FFF2-40B4-BE49-F238E27FC236}">
                <a16:creationId xmlns:a16="http://schemas.microsoft.com/office/drawing/2014/main" id="{59D77FFA-C07B-4E58-B7D2-8F8533AB75C7}"/>
              </a:ext>
            </a:extLst>
          </p:cNvPr>
          <p:cNvSpPr txBox="1">
            <a:spLocks/>
          </p:cNvSpPr>
          <p:nvPr/>
        </p:nvSpPr>
        <p:spPr>
          <a:xfrm>
            <a:off x="4604657" y="6553200"/>
            <a:ext cx="533400" cy="169277"/>
          </a:xfrm>
          <a:prstGeom prst="rect">
            <a:avLst/>
          </a:prstGeom>
        </p:spPr>
        <p:txBody>
          <a:bodyPr wrap="square" lIns="0" tIns="0" rIns="0" bIns="0" anchor="t" anchorCtr="0">
            <a:spAutoFit/>
          </a:bodyPr>
          <a:lstStyle>
            <a:defPPr>
              <a:defRPr lang="en-US"/>
            </a:defPPr>
            <a:lvl1pPr marL="0" algn="r" defTabSz="914400" rtl="0" eaLnBrk="1" latinLnBrk="0" hangingPunct="1">
              <a:defRPr sz="1000" kern="1200">
                <a:solidFill>
                  <a:schemeClr val="tx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9EBD5762-3BDC-484D-9503-7EA6D5A9A8CE}" type="slidenum">
              <a:rPr lang="it-IT" sz="1100" i="1" smtClean="0">
                <a:latin typeface="Calibri Light" panose="020F0302020204030204" pitchFamily="34" charset="0"/>
              </a:rPr>
              <a:pPr algn="ctr"/>
              <a:t>4</a:t>
            </a:fld>
            <a:endParaRPr lang="it-IT" sz="1100" i="1" dirty="0">
              <a:latin typeface="Calibri Light" panose="020F0302020204030204" pitchFamily="34" charset="0"/>
            </a:endParaRPr>
          </a:p>
        </p:txBody>
      </p:sp>
    </p:spTree>
    <p:extLst>
      <p:ext uri="{BB962C8B-B14F-4D97-AF65-F5344CB8AC3E}">
        <p14:creationId xmlns:p14="http://schemas.microsoft.com/office/powerpoint/2010/main" val="4234639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304800" y="132799"/>
            <a:ext cx="2935419" cy="430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altLang="it-IT" sz="2200" i="0" dirty="0">
                <a:solidFill>
                  <a:srgbClr val="00003E"/>
                </a:solidFill>
                <a:latin typeface="+mn-lt"/>
              </a:rPr>
              <a:t>Oggetto di gara (3/4)</a:t>
            </a:r>
            <a:endParaRPr kumimoji="0" lang="it-IT" altLang="it-IT" sz="2200" b="1" i="0" u="none" strike="noStrike" kern="1200" cap="none" spc="0" normalizeH="0" baseline="0" noProof="0" dirty="0">
              <a:ln>
                <a:noFill/>
              </a:ln>
              <a:solidFill>
                <a:srgbClr val="00003E"/>
              </a:solidFill>
              <a:effectLst/>
              <a:uLnTx/>
              <a:uFillTx/>
              <a:latin typeface="+mn-lt"/>
            </a:endParaRPr>
          </a:p>
        </p:txBody>
      </p:sp>
      <p:sp>
        <p:nvSpPr>
          <p:cNvPr id="34" name="Slide Number Placeholder 6">
            <a:extLst>
              <a:ext uri="{FF2B5EF4-FFF2-40B4-BE49-F238E27FC236}">
                <a16:creationId xmlns:a16="http://schemas.microsoft.com/office/drawing/2014/main" id="{2841F00D-7B04-4F33-8EC1-96570FFA58BB}"/>
              </a:ext>
            </a:extLst>
          </p:cNvPr>
          <p:cNvSpPr txBox="1">
            <a:spLocks/>
          </p:cNvSpPr>
          <p:nvPr/>
        </p:nvSpPr>
        <p:spPr>
          <a:xfrm>
            <a:off x="4604657" y="6553200"/>
            <a:ext cx="533400" cy="169277"/>
          </a:xfrm>
          <a:prstGeom prst="rect">
            <a:avLst/>
          </a:prstGeom>
        </p:spPr>
        <p:txBody>
          <a:bodyPr wrap="square" lIns="0" tIns="0" rIns="0" bIns="0" anchor="t" anchorCtr="0">
            <a:spAutoFit/>
          </a:bodyPr>
          <a:lstStyle>
            <a:defPPr>
              <a:defRPr lang="en-US"/>
            </a:defPPr>
            <a:lvl1pPr marL="0" algn="r" defTabSz="914400" rtl="0" eaLnBrk="1" latinLnBrk="0" hangingPunct="1">
              <a:defRPr sz="1000" kern="1200">
                <a:solidFill>
                  <a:schemeClr val="tx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9EBD5762-3BDC-484D-9503-7EA6D5A9A8CE}" type="slidenum">
              <a:rPr lang="it-IT" sz="1100" i="1" smtClean="0">
                <a:latin typeface="Calibri Light" panose="020F0302020204030204" pitchFamily="34" charset="0"/>
              </a:rPr>
              <a:pPr algn="ctr"/>
              <a:t>5</a:t>
            </a:fld>
            <a:endParaRPr lang="it-IT" sz="1100" i="1" dirty="0">
              <a:latin typeface="Calibri Light" panose="020F0302020204030204" pitchFamily="34" charset="0"/>
            </a:endParaRPr>
          </a:p>
        </p:txBody>
      </p:sp>
      <p:sp>
        <p:nvSpPr>
          <p:cNvPr id="9" name="Rectangle 8">
            <a:extLst>
              <a:ext uri="{FF2B5EF4-FFF2-40B4-BE49-F238E27FC236}">
                <a16:creationId xmlns:a16="http://schemas.microsoft.com/office/drawing/2014/main" id="{276485A5-F7D0-4E7B-A2CA-5BFCA39F0C49}"/>
              </a:ext>
            </a:extLst>
          </p:cNvPr>
          <p:cNvSpPr/>
          <p:nvPr/>
        </p:nvSpPr>
        <p:spPr bwMode="auto">
          <a:xfrm>
            <a:off x="652800" y="965097"/>
            <a:ext cx="7920000" cy="306000"/>
          </a:xfrm>
          <a:prstGeom prst="rect">
            <a:avLst/>
          </a:prstGeom>
          <a:solidFill>
            <a:sysClr val="window" lastClr="FFFFFF">
              <a:lumMod val="85000"/>
            </a:sysClr>
          </a:solidFill>
          <a:ln w="25400" cap="flat" cmpd="sng" algn="ctr">
            <a:noFill/>
            <a:prstDash val="solid"/>
          </a:ln>
          <a:effectLst/>
        </p:spPr>
        <p:txBody>
          <a:bodyPr anchor="ctr"/>
          <a:lstStyle/>
          <a:p>
            <a:pPr marL="266700" marR="0" lvl="0" indent="0" defTabSz="914400" eaLnBrk="0" fontAlgn="base" latinLnBrk="0" hangingPunct="0">
              <a:lnSpc>
                <a:spcPct val="100000"/>
              </a:lnSpc>
              <a:spcBef>
                <a:spcPct val="0"/>
              </a:spcBef>
              <a:spcAft>
                <a:spcPct val="0"/>
              </a:spcAft>
              <a:buClrTx/>
              <a:buSzTx/>
              <a:buFontTx/>
              <a:buNone/>
              <a:tabLst/>
              <a:defRPr/>
            </a:pPr>
            <a:r>
              <a:rPr lang="it-IT" sz="1200" b="1" dirty="0">
                <a:effectLst/>
                <a:ea typeface="Cambria" panose="02040503050406030204" pitchFamily="18" charset="0"/>
              </a:rPr>
              <a:t>ORGANIZZAZIONE E GESTIONE GUARDAROBA</a:t>
            </a:r>
            <a:endParaRPr kumimoji="0" lang="it-IT" sz="1200" b="0" i="0" u="none" strike="noStrike" kern="0" cap="none" spc="0" normalizeH="0" baseline="0" noProof="0" dirty="0">
              <a:ln>
                <a:noFill/>
              </a:ln>
              <a:solidFill>
                <a:srgbClr val="000000"/>
              </a:solidFill>
              <a:effectLst/>
              <a:uLnTx/>
              <a:uFillTx/>
              <a:ea typeface="+mn-ea"/>
              <a:cs typeface="+mn-cs"/>
            </a:endParaRPr>
          </a:p>
        </p:txBody>
      </p:sp>
      <p:grpSp>
        <p:nvGrpSpPr>
          <p:cNvPr id="10" name="Group 24">
            <a:extLst>
              <a:ext uri="{FF2B5EF4-FFF2-40B4-BE49-F238E27FC236}">
                <a16:creationId xmlns:a16="http://schemas.microsoft.com/office/drawing/2014/main" id="{CE53DCD6-AF18-4EEB-9C24-27904EAC3D8C}"/>
              </a:ext>
            </a:extLst>
          </p:cNvPr>
          <p:cNvGrpSpPr>
            <a:grpSpLocks/>
          </p:cNvGrpSpPr>
          <p:nvPr/>
        </p:nvGrpSpPr>
        <p:grpSpPr bwMode="auto">
          <a:xfrm>
            <a:off x="508372" y="914400"/>
            <a:ext cx="406027" cy="407394"/>
            <a:chOff x="806076" y="3458342"/>
            <a:chExt cx="432000" cy="432000"/>
          </a:xfrm>
        </p:grpSpPr>
        <p:sp>
          <p:nvSpPr>
            <p:cNvPr id="11" name="Oval 10">
              <a:extLst>
                <a:ext uri="{FF2B5EF4-FFF2-40B4-BE49-F238E27FC236}">
                  <a16:creationId xmlns:a16="http://schemas.microsoft.com/office/drawing/2014/main" id="{4613FFE7-C961-4521-A5E7-CFCAA00116C2}"/>
                </a:ext>
              </a:extLst>
            </p:cNvPr>
            <p:cNvSpPr/>
            <p:nvPr/>
          </p:nvSpPr>
          <p:spPr>
            <a:xfrm>
              <a:off x="806076" y="3458342"/>
              <a:ext cx="431867" cy="432000"/>
            </a:xfrm>
            <a:prstGeom prst="ellipse">
              <a:avLst/>
            </a:prstGeom>
            <a:solidFill>
              <a:srgbClr val="5F5F5F"/>
            </a:solidFill>
            <a:ln w="25400" cap="flat" cmpd="sng" algn="ctr">
              <a:noFill/>
              <a:prstDash val="solid"/>
            </a:ln>
            <a:effectLst/>
          </p:spPr>
          <p:txBody>
            <a:bodyPr anchor="ct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200" b="0" i="0" u="none" strike="noStrike" kern="0" cap="none" spc="0" normalizeH="0" baseline="0" noProof="0" dirty="0">
                <a:ln>
                  <a:noFill/>
                </a:ln>
                <a:solidFill>
                  <a:prstClr val="white"/>
                </a:solidFill>
                <a:effectLst/>
                <a:uLnTx/>
                <a:uFillTx/>
                <a:ea typeface="+mn-ea"/>
                <a:cs typeface="+mn-cs"/>
              </a:endParaRPr>
            </a:p>
          </p:txBody>
        </p:sp>
        <p:sp>
          <p:nvSpPr>
            <p:cNvPr id="12" name="Freeform 163">
              <a:extLst>
                <a:ext uri="{FF2B5EF4-FFF2-40B4-BE49-F238E27FC236}">
                  <a16:creationId xmlns:a16="http://schemas.microsoft.com/office/drawing/2014/main" id="{0C056CB1-2976-4A1F-99BC-399ED1CA4BDC}"/>
                </a:ext>
              </a:extLst>
            </p:cNvPr>
            <p:cNvSpPr>
              <a:spLocks noEditPoints="1"/>
            </p:cNvSpPr>
            <p:nvPr/>
          </p:nvSpPr>
          <p:spPr bwMode="auto">
            <a:xfrm>
              <a:off x="863235" y="3531133"/>
              <a:ext cx="323900" cy="288000"/>
            </a:xfrm>
            <a:custGeom>
              <a:avLst/>
              <a:gdLst>
                <a:gd name="T0" fmla="*/ 26 w 129"/>
                <a:gd name="T1" fmla="*/ 85 h 105"/>
                <a:gd name="T2" fmla="*/ 53 w 129"/>
                <a:gd name="T3" fmla="*/ 43 h 105"/>
                <a:gd name="T4" fmla="*/ 119 w 129"/>
                <a:gd name="T5" fmla="*/ 40 h 105"/>
                <a:gd name="T6" fmla="*/ 19 w 129"/>
                <a:gd name="T7" fmla="*/ 104 h 105"/>
                <a:gd name="T8" fmla="*/ 12 w 129"/>
                <a:gd name="T9" fmla="*/ 105 h 105"/>
                <a:gd name="T10" fmla="*/ 8 w 129"/>
                <a:gd name="T11" fmla="*/ 104 h 105"/>
                <a:gd name="T12" fmla="*/ 0 w 129"/>
                <a:gd name="T13" fmla="*/ 99 h 105"/>
                <a:gd name="T14" fmla="*/ 0 w 129"/>
                <a:gd name="T15" fmla="*/ 96 h 105"/>
                <a:gd name="T16" fmla="*/ 17 w 129"/>
                <a:gd name="T17" fmla="*/ 76 h 105"/>
                <a:gd name="T18" fmla="*/ 31 w 129"/>
                <a:gd name="T19" fmla="*/ 56 h 105"/>
                <a:gd name="T20" fmla="*/ 36 w 129"/>
                <a:gd name="T21" fmla="*/ 37 h 105"/>
                <a:gd name="T22" fmla="*/ 37 w 129"/>
                <a:gd name="T23" fmla="*/ 28 h 105"/>
                <a:gd name="T24" fmla="*/ 37 w 129"/>
                <a:gd name="T25" fmla="*/ 21 h 105"/>
                <a:gd name="T26" fmla="*/ 40 w 129"/>
                <a:gd name="T27" fmla="*/ 18 h 105"/>
                <a:gd name="T28" fmla="*/ 40 w 129"/>
                <a:gd name="T29" fmla="*/ 15 h 105"/>
                <a:gd name="T30" fmla="*/ 40 w 129"/>
                <a:gd name="T31" fmla="*/ 12 h 105"/>
                <a:gd name="T32" fmla="*/ 39 w 129"/>
                <a:gd name="T33" fmla="*/ 11 h 105"/>
                <a:gd name="T34" fmla="*/ 33 w 129"/>
                <a:gd name="T35" fmla="*/ 11 h 105"/>
                <a:gd name="T36" fmla="*/ 31 w 129"/>
                <a:gd name="T37" fmla="*/ 14 h 105"/>
                <a:gd name="T38" fmla="*/ 29 w 129"/>
                <a:gd name="T39" fmla="*/ 17 h 105"/>
                <a:gd name="T40" fmla="*/ 20 w 129"/>
                <a:gd name="T41" fmla="*/ 18 h 105"/>
                <a:gd name="T42" fmla="*/ 22 w 129"/>
                <a:gd name="T43" fmla="*/ 9 h 105"/>
                <a:gd name="T44" fmla="*/ 23 w 129"/>
                <a:gd name="T45" fmla="*/ 4 h 105"/>
                <a:gd name="T46" fmla="*/ 28 w 129"/>
                <a:gd name="T47" fmla="*/ 1 h 105"/>
                <a:gd name="T48" fmla="*/ 36 w 129"/>
                <a:gd name="T49" fmla="*/ 0 h 105"/>
                <a:gd name="T50" fmla="*/ 43 w 129"/>
                <a:gd name="T51" fmla="*/ 1 h 105"/>
                <a:gd name="T52" fmla="*/ 48 w 129"/>
                <a:gd name="T53" fmla="*/ 6 h 105"/>
                <a:gd name="T54" fmla="*/ 51 w 129"/>
                <a:gd name="T55" fmla="*/ 14 h 105"/>
                <a:gd name="T56" fmla="*/ 50 w 129"/>
                <a:gd name="T57" fmla="*/ 20 h 105"/>
                <a:gd name="T58" fmla="*/ 50 w 129"/>
                <a:gd name="T59" fmla="*/ 29 h 105"/>
                <a:gd name="T60" fmla="*/ 57 w 129"/>
                <a:gd name="T61" fmla="*/ 26 h 105"/>
                <a:gd name="T62" fmla="*/ 76 w 129"/>
                <a:gd name="T63" fmla="*/ 31 h 105"/>
                <a:gd name="T64" fmla="*/ 98 w 129"/>
                <a:gd name="T65" fmla="*/ 29 h 105"/>
                <a:gd name="T66" fmla="*/ 125 w 129"/>
                <a:gd name="T67" fmla="*/ 25 h 105"/>
                <a:gd name="T68" fmla="*/ 127 w 129"/>
                <a:gd name="T69" fmla="*/ 26 h 105"/>
                <a:gd name="T70" fmla="*/ 127 w 129"/>
                <a:gd name="T71" fmla="*/ 34 h 105"/>
                <a:gd name="T72" fmla="*/ 119 w 129"/>
                <a:gd name="T73" fmla="*/ 4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9" h="105">
                  <a:moveTo>
                    <a:pt x="53" y="43"/>
                  </a:moveTo>
                  <a:lnTo>
                    <a:pt x="26" y="85"/>
                  </a:lnTo>
                  <a:lnTo>
                    <a:pt x="102" y="42"/>
                  </a:lnTo>
                  <a:lnTo>
                    <a:pt x="53" y="43"/>
                  </a:lnTo>
                  <a:lnTo>
                    <a:pt x="53" y="43"/>
                  </a:lnTo>
                  <a:close/>
                  <a:moveTo>
                    <a:pt x="119" y="40"/>
                  </a:moveTo>
                  <a:lnTo>
                    <a:pt x="121" y="45"/>
                  </a:lnTo>
                  <a:lnTo>
                    <a:pt x="19" y="104"/>
                  </a:lnTo>
                  <a:lnTo>
                    <a:pt x="17" y="99"/>
                  </a:lnTo>
                  <a:lnTo>
                    <a:pt x="12" y="105"/>
                  </a:lnTo>
                  <a:lnTo>
                    <a:pt x="12" y="105"/>
                  </a:lnTo>
                  <a:lnTo>
                    <a:pt x="8" y="104"/>
                  </a:lnTo>
                  <a:lnTo>
                    <a:pt x="3" y="102"/>
                  </a:lnTo>
                  <a:lnTo>
                    <a:pt x="0" y="99"/>
                  </a:lnTo>
                  <a:lnTo>
                    <a:pt x="0" y="99"/>
                  </a:lnTo>
                  <a:lnTo>
                    <a:pt x="0" y="96"/>
                  </a:lnTo>
                  <a:lnTo>
                    <a:pt x="5" y="91"/>
                  </a:lnTo>
                  <a:lnTo>
                    <a:pt x="17" y="76"/>
                  </a:lnTo>
                  <a:lnTo>
                    <a:pt x="25" y="66"/>
                  </a:lnTo>
                  <a:lnTo>
                    <a:pt x="31" y="56"/>
                  </a:lnTo>
                  <a:lnTo>
                    <a:pt x="34" y="46"/>
                  </a:lnTo>
                  <a:lnTo>
                    <a:pt x="36" y="37"/>
                  </a:lnTo>
                  <a:lnTo>
                    <a:pt x="40" y="34"/>
                  </a:lnTo>
                  <a:lnTo>
                    <a:pt x="37" y="28"/>
                  </a:lnTo>
                  <a:lnTo>
                    <a:pt x="34" y="23"/>
                  </a:lnTo>
                  <a:lnTo>
                    <a:pt x="37" y="21"/>
                  </a:lnTo>
                  <a:lnTo>
                    <a:pt x="37" y="21"/>
                  </a:lnTo>
                  <a:lnTo>
                    <a:pt x="40" y="18"/>
                  </a:lnTo>
                  <a:lnTo>
                    <a:pt x="40" y="15"/>
                  </a:lnTo>
                  <a:lnTo>
                    <a:pt x="40" y="15"/>
                  </a:lnTo>
                  <a:lnTo>
                    <a:pt x="40" y="12"/>
                  </a:lnTo>
                  <a:lnTo>
                    <a:pt x="40" y="12"/>
                  </a:lnTo>
                  <a:lnTo>
                    <a:pt x="39" y="11"/>
                  </a:lnTo>
                  <a:lnTo>
                    <a:pt x="39" y="11"/>
                  </a:lnTo>
                  <a:lnTo>
                    <a:pt x="36" y="9"/>
                  </a:lnTo>
                  <a:lnTo>
                    <a:pt x="33" y="11"/>
                  </a:lnTo>
                  <a:lnTo>
                    <a:pt x="33" y="11"/>
                  </a:lnTo>
                  <a:lnTo>
                    <a:pt x="31" y="14"/>
                  </a:lnTo>
                  <a:lnTo>
                    <a:pt x="31" y="14"/>
                  </a:lnTo>
                  <a:lnTo>
                    <a:pt x="29" y="17"/>
                  </a:lnTo>
                  <a:lnTo>
                    <a:pt x="20" y="18"/>
                  </a:lnTo>
                  <a:lnTo>
                    <a:pt x="20" y="18"/>
                  </a:lnTo>
                  <a:lnTo>
                    <a:pt x="20" y="14"/>
                  </a:lnTo>
                  <a:lnTo>
                    <a:pt x="22" y="9"/>
                  </a:lnTo>
                  <a:lnTo>
                    <a:pt x="22" y="9"/>
                  </a:lnTo>
                  <a:lnTo>
                    <a:pt x="23" y="4"/>
                  </a:lnTo>
                  <a:lnTo>
                    <a:pt x="28" y="1"/>
                  </a:lnTo>
                  <a:lnTo>
                    <a:pt x="28" y="1"/>
                  </a:lnTo>
                  <a:lnTo>
                    <a:pt x="31" y="0"/>
                  </a:lnTo>
                  <a:lnTo>
                    <a:pt x="36" y="0"/>
                  </a:lnTo>
                  <a:lnTo>
                    <a:pt x="40" y="0"/>
                  </a:lnTo>
                  <a:lnTo>
                    <a:pt x="43" y="1"/>
                  </a:lnTo>
                  <a:lnTo>
                    <a:pt x="43" y="1"/>
                  </a:lnTo>
                  <a:lnTo>
                    <a:pt x="48" y="6"/>
                  </a:lnTo>
                  <a:lnTo>
                    <a:pt x="48" y="6"/>
                  </a:lnTo>
                  <a:lnTo>
                    <a:pt x="51" y="14"/>
                  </a:lnTo>
                  <a:lnTo>
                    <a:pt x="51" y="14"/>
                  </a:lnTo>
                  <a:lnTo>
                    <a:pt x="50" y="20"/>
                  </a:lnTo>
                  <a:lnTo>
                    <a:pt x="46" y="26"/>
                  </a:lnTo>
                  <a:lnTo>
                    <a:pt x="50" y="29"/>
                  </a:lnTo>
                  <a:lnTo>
                    <a:pt x="57" y="26"/>
                  </a:lnTo>
                  <a:lnTo>
                    <a:pt x="57" y="26"/>
                  </a:lnTo>
                  <a:lnTo>
                    <a:pt x="65" y="29"/>
                  </a:lnTo>
                  <a:lnTo>
                    <a:pt x="76" y="31"/>
                  </a:lnTo>
                  <a:lnTo>
                    <a:pt x="87" y="29"/>
                  </a:lnTo>
                  <a:lnTo>
                    <a:pt x="98" y="29"/>
                  </a:lnTo>
                  <a:lnTo>
                    <a:pt x="118" y="25"/>
                  </a:lnTo>
                  <a:lnTo>
                    <a:pt x="125" y="25"/>
                  </a:lnTo>
                  <a:lnTo>
                    <a:pt x="127" y="26"/>
                  </a:lnTo>
                  <a:lnTo>
                    <a:pt x="127" y="26"/>
                  </a:lnTo>
                  <a:lnTo>
                    <a:pt x="129" y="29"/>
                  </a:lnTo>
                  <a:lnTo>
                    <a:pt x="127" y="34"/>
                  </a:lnTo>
                  <a:lnTo>
                    <a:pt x="125" y="40"/>
                  </a:lnTo>
                  <a:lnTo>
                    <a:pt x="119" y="40"/>
                  </a:lnTo>
                  <a:close/>
                </a:path>
              </a:pathLst>
            </a:custGeom>
            <a:solidFill>
              <a:sysClr val="window" lastClr="FFFFFF"/>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sng" strike="noStrike" kern="0" cap="none" spc="0" normalizeH="0" baseline="0" noProof="0">
                <a:ln>
                  <a:noFill/>
                </a:ln>
                <a:solidFill>
                  <a:sysClr val="windowText" lastClr="000000"/>
                </a:solidFill>
                <a:effectLst/>
                <a:uLnTx/>
                <a:uFillTx/>
              </a:endParaRPr>
            </a:p>
          </p:txBody>
        </p:sp>
      </p:grpSp>
      <p:sp>
        <p:nvSpPr>
          <p:cNvPr id="13" name="TextBox 12">
            <a:extLst>
              <a:ext uri="{FF2B5EF4-FFF2-40B4-BE49-F238E27FC236}">
                <a16:creationId xmlns:a16="http://schemas.microsoft.com/office/drawing/2014/main" id="{13DB51D3-5FD9-4686-BEBE-ABEADAAA91F0}"/>
              </a:ext>
            </a:extLst>
          </p:cNvPr>
          <p:cNvSpPr txBox="1"/>
          <p:nvPr/>
        </p:nvSpPr>
        <p:spPr>
          <a:xfrm>
            <a:off x="868892" y="1371599"/>
            <a:ext cx="7703908" cy="3733801"/>
          </a:xfrm>
          <a:prstGeom prst="rect">
            <a:avLst/>
          </a:prstGeom>
          <a:noFill/>
          <a:ln>
            <a:noFill/>
          </a:ln>
        </p:spPr>
        <p:txBody>
          <a:bodyPr wrap="square" lIns="0" tIns="0" rIns="0" bIns="0" rtlCol="0">
            <a:noAutofit/>
          </a:bodyPr>
          <a:lstStyle>
            <a:defPPr>
              <a:defRPr lang="en-US"/>
            </a:defPPr>
            <a:lvl1pPr marL="342900" lvl="0" indent="-342900" algn="just">
              <a:lnSpc>
                <a:spcPct val="120000"/>
              </a:lnSpc>
              <a:spcAft>
                <a:spcPts val="300"/>
              </a:spcAft>
              <a:buFont typeface="Symbol" panose="05050102010706020507" pitchFamily="18" charset="2"/>
              <a:buChar char=""/>
              <a:defRPr sz="1200">
                <a:cs typeface="Arial" panose="020B0604020202020204" pitchFamily="34" charset="0"/>
              </a:defRPr>
            </a:lvl1pPr>
          </a:lstStyle>
          <a:p>
            <a:r>
              <a:rPr lang="it-IT" dirty="0"/>
              <a:t>gestione del guardaroba centralizzato con allestimento, organizzazione con personale, attrezzature e mezzi del fornitore nei locali guardaroba messi a disposizione dalle Aziende Sanitarie;  </a:t>
            </a:r>
          </a:p>
          <a:p>
            <a:r>
              <a:rPr lang="it-IT" dirty="0"/>
              <a:t>gestione, manutenzione ed implementazione del sistema automatizzato di distribuzione e ritiro delle divise, con distribuzione a capi piegati e/o a capi appesi e porte per restituzione dello sporco o di altro sistema automatizzato delle divise offerto in sede di gara dal fornitore;   </a:t>
            </a:r>
          </a:p>
          <a:p>
            <a:r>
              <a:rPr lang="it-IT" dirty="0"/>
              <a:t>gestione e manutenzione del sistema di distribuzione automatizzato delle divise a capi appesi, eventualmente già presenti;</a:t>
            </a:r>
          </a:p>
          <a:p>
            <a:r>
              <a:rPr lang="it-IT" dirty="0"/>
              <a:t>costituzione e mantenimento costante delle dotazioni iniziali dei centri di utilizzo e scorte di guardaroba presso le strutture interessate;</a:t>
            </a:r>
          </a:p>
          <a:p>
            <a:endParaRPr lang="it-IT" dirty="0"/>
          </a:p>
          <a:p>
            <a:endParaRPr lang="it-IT" dirty="0"/>
          </a:p>
          <a:p>
            <a:endParaRPr lang="it-IT" dirty="0"/>
          </a:p>
          <a:p>
            <a:pPr marL="0" indent="0">
              <a:buNone/>
            </a:pPr>
            <a:endParaRPr lang="it-IT" dirty="0"/>
          </a:p>
          <a:p>
            <a:r>
              <a:rPr lang="it-IT" dirty="0"/>
              <a:t>sistema informatizzato dedicato all’espletamento del servizio in oggetto che garantisca la possibilità di accesso diretto agli operatori, individuati dalle Aziende Sanitarie , per il monitoraggio ed il controllo costante del servizio e per il reperimento di informazioni. </a:t>
            </a:r>
          </a:p>
        </p:txBody>
      </p:sp>
      <p:sp>
        <p:nvSpPr>
          <p:cNvPr id="14" name="Rectangle 13">
            <a:extLst>
              <a:ext uri="{FF2B5EF4-FFF2-40B4-BE49-F238E27FC236}">
                <a16:creationId xmlns:a16="http://schemas.microsoft.com/office/drawing/2014/main" id="{8101159B-04A7-41F5-9184-9B54098C721A}"/>
              </a:ext>
            </a:extLst>
          </p:cNvPr>
          <p:cNvSpPr/>
          <p:nvPr/>
        </p:nvSpPr>
        <p:spPr bwMode="auto">
          <a:xfrm>
            <a:off x="677828" y="4089297"/>
            <a:ext cx="7920000" cy="306000"/>
          </a:xfrm>
          <a:prstGeom prst="rect">
            <a:avLst/>
          </a:prstGeom>
          <a:solidFill>
            <a:sysClr val="window" lastClr="FFFFFF">
              <a:lumMod val="85000"/>
            </a:sysClr>
          </a:solidFill>
          <a:ln w="25400" cap="flat" cmpd="sng" algn="ctr">
            <a:noFill/>
            <a:prstDash val="solid"/>
          </a:ln>
          <a:effectLst/>
        </p:spPr>
        <p:txBody>
          <a:bodyPr anchor="ctr"/>
          <a:lstStyle/>
          <a:p>
            <a:pPr marL="266700" marR="0" lvl="0" indent="0" defTabSz="914400" eaLnBrk="0" fontAlgn="base" latinLnBrk="0" hangingPunct="0">
              <a:lnSpc>
                <a:spcPct val="100000"/>
              </a:lnSpc>
              <a:spcBef>
                <a:spcPct val="0"/>
              </a:spcBef>
              <a:spcAft>
                <a:spcPct val="0"/>
              </a:spcAft>
              <a:buClrTx/>
              <a:buSzTx/>
              <a:buFontTx/>
              <a:buNone/>
              <a:tabLst/>
              <a:defRPr/>
            </a:pPr>
            <a:r>
              <a:rPr kumimoji="0" lang="it-IT" sz="1200" b="1" i="0" u="none" strike="noStrike" kern="0" cap="none" spc="0" normalizeH="0" baseline="0" noProof="0" dirty="0">
                <a:ln>
                  <a:noFill/>
                </a:ln>
                <a:solidFill>
                  <a:srgbClr val="000000"/>
                </a:solidFill>
                <a:uLnTx/>
                <a:uFillTx/>
                <a:ea typeface="Cambria" panose="02040503050406030204" pitchFamily="18" charset="0"/>
                <a:cs typeface="+mn-cs"/>
              </a:rPr>
              <a:t>SISTEMA INFORMATIVO</a:t>
            </a:r>
            <a:endParaRPr kumimoji="0" lang="it-IT" sz="1200" b="0" i="0" u="none" strike="noStrike" kern="0" cap="none" spc="0" normalizeH="0" baseline="0" noProof="0" dirty="0">
              <a:ln>
                <a:noFill/>
              </a:ln>
              <a:solidFill>
                <a:srgbClr val="000000"/>
              </a:solidFill>
              <a:effectLst/>
              <a:uLnTx/>
              <a:uFillTx/>
              <a:ea typeface="+mn-ea"/>
              <a:cs typeface="+mn-cs"/>
            </a:endParaRPr>
          </a:p>
        </p:txBody>
      </p:sp>
      <p:grpSp>
        <p:nvGrpSpPr>
          <p:cNvPr id="18" name="Group 17">
            <a:extLst>
              <a:ext uri="{FF2B5EF4-FFF2-40B4-BE49-F238E27FC236}">
                <a16:creationId xmlns:a16="http://schemas.microsoft.com/office/drawing/2014/main" id="{9B133998-8FAA-4D44-82D4-5EDB575B8486}"/>
              </a:ext>
            </a:extLst>
          </p:cNvPr>
          <p:cNvGrpSpPr/>
          <p:nvPr/>
        </p:nvGrpSpPr>
        <p:grpSpPr bwMode="auto">
          <a:xfrm>
            <a:off x="521788" y="4038600"/>
            <a:ext cx="406060" cy="407395"/>
            <a:chOff x="806076" y="1581917"/>
            <a:chExt cx="432000" cy="432000"/>
          </a:xfrm>
          <a:solidFill>
            <a:srgbClr val="92D050"/>
          </a:solidFill>
        </p:grpSpPr>
        <p:sp>
          <p:nvSpPr>
            <p:cNvPr id="19" name="Oval 18">
              <a:extLst>
                <a:ext uri="{FF2B5EF4-FFF2-40B4-BE49-F238E27FC236}">
                  <a16:creationId xmlns:a16="http://schemas.microsoft.com/office/drawing/2014/main" id="{0098D351-BAD7-4C2E-923B-CBB154ECCB5B}"/>
                </a:ext>
              </a:extLst>
            </p:cNvPr>
            <p:cNvSpPr/>
            <p:nvPr/>
          </p:nvSpPr>
          <p:spPr>
            <a:xfrm>
              <a:off x="806076" y="1581917"/>
              <a:ext cx="432000" cy="432000"/>
            </a:xfrm>
            <a:prstGeom prst="ellipse">
              <a:avLst/>
            </a:prstGeom>
            <a:grpFill/>
            <a:ln w="25400" cap="flat" cmpd="sng" algn="ctr">
              <a:noFill/>
              <a:prstDash val="solid"/>
            </a:ln>
            <a:effectLst/>
          </p:spPr>
          <p:txBody>
            <a:bodyPr anchor="ct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200" b="0" i="0" u="none" strike="noStrike" kern="0" cap="none" spc="0" normalizeH="0" baseline="0" noProof="0" dirty="0">
                <a:ln>
                  <a:noFill/>
                </a:ln>
                <a:solidFill>
                  <a:prstClr val="white"/>
                </a:solidFill>
                <a:effectLst/>
                <a:uLnTx/>
                <a:uFillTx/>
                <a:ea typeface="+mn-ea"/>
                <a:cs typeface="+mn-cs"/>
              </a:endParaRPr>
            </a:p>
          </p:txBody>
        </p:sp>
        <p:pic>
          <p:nvPicPr>
            <p:cNvPr id="20" name="Picture 6" descr="C:\Users\jsauvageau\Desktop\1.png">
              <a:extLst>
                <a:ext uri="{FF2B5EF4-FFF2-40B4-BE49-F238E27FC236}">
                  <a16:creationId xmlns:a16="http://schemas.microsoft.com/office/drawing/2014/main" id="{63220B01-CACC-49ED-B52C-030454D676A4}"/>
                </a:ext>
              </a:extLst>
            </p:cNvPr>
            <p:cNvPicPr>
              <a:picLocks noChangeAspect="1" noChangeArrowheads="1"/>
            </p:cNvPicPr>
            <p:nvPr/>
          </p:nvPicPr>
          <p:blipFill>
            <a:blip r:embed="rId3" cstate="print"/>
            <a:srcRect/>
            <a:stretch>
              <a:fillRect/>
            </a:stretch>
          </p:blipFill>
          <p:spPr bwMode="auto">
            <a:xfrm>
              <a:off x="943100" y="1671917"/>
              <a:ext cx="157953" cy="252000"/>
            </a:xfrm>
            <a:prstGeom prst="rect">
              <a:avLst/>
            </a:prstGeom>
            <a:grpFill/>
          </p:spPr>
        </p:pic>
      </p:grpSp>
    </p:spTree>
    <p:extLst>
      <p:ext uri="{BB962C8B-B14F-4D97-AF65-F5344CB8AC3E}">
        <p14:creationId xmlns:p14="http://schemas.microsoft.com/office/powerpoint/2010/main" val="2430004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304800" y="132799"/>
            <a:ext cx="2935419" cy="430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altLang="it-IT" sz="2200" i="0" dirty="0">
                <a:solidFill>
                  <a:srgbClr val="00003E"/>
                </a:solidFill>
                <a:latin typeface="+mn-lt"/>
              </a:rPr>
              <a:t>Oggetto di gara (4/4)</a:t>
            </a:r>
            <a:endParaRPr kumimoji="0" lang="it-IT" altLang="it-IT" sz="2200" b="1" i="0" u="none" strike="noStrike" kern="1200" cap="none" spc="0" normalizeH="0" baseline="0" noProof="0" dirty="0">
              <a:ln>
                <a:noFill/>
              </a:ln>
              <a:solidFill>
                <a:srgbClr val="00003E"/>
              </a:solidFill>
              <a:effectLst/>
              <a:uLnTx/>
              <a:uFillTx/>
              <a:latin typeface="+mn-lt"/>
            </a:endParaRPr>
          </a:p>
        </p:txBody>
      </p:sp>
      <p:sp>
        <p:nvSpPr>
          <p:cNvPr id="21" name="TextBox 20">
            <a:extLst>
              <a:ext uri="{FF2B5EF4-FFF2-40B4-BE49-F238E27FC236}">
                <a16:creationId xmlns:a16="http://schemas.microsoft.com/office/drawing/2014/main" id="{8182D1F2-F854-4BC9-A9B0-544AB2C007F4}"/>
              </a:ext>
            </a:extLst>
          </p:cNvPr>
          <p:cNvSpPr txBox="1"/>
          <p:nvPr/>
        </p:nvSpPr>
        <p:spPr>
          <a:xfrm>
            <a:off x="845080" y="3366491"/>
            <a:ext cx="7760719" cy="2231841"/>
          </a:xfrm>
          <a:prstGeom prst="rect">
            <a:avLst/>
          </a:prstGeom>
          <a:noFill/>
          <a:ln>
            <a:noFill/>
          </a:ln>
        </p:spPr>
        <p:txBody>
          <a:bodyPr wrap="square" lIns="0" tIns="0" rIns="0" bIns="0" rtlCol="0">
            <a:noAutofit/>
          </a:bodyPr>
          <a:lstStyle>
            <a:defPPr>
              <a:defRPr lang="en-US"/>
            </a:defPPr>
            <a:lvl1pPr marL="342900" lvl="0" indent="-342900" algn="just">
              <a:lnSpc>
                <a:spcPct val="120000"/>
              </a:lnSpc>
              <a:spcAft>
                <a:spcPts val="300"/>
              </a:spcAft>
              <a:buFont typeface="Symbol" panose="05050102010706020507" pitchFamily="18" charset="2"/>
              <a:buChar char=""/>
              <a:defRPr sz="1200">
                <a:cs typeface="Arial" panose="020B0604020202020204" pitchFamily="34" charset="0"/>
              </a:defRPr>
            </a:lvl1pPr>
          </a:lstStyle>
          <a:p>
            <a:r>
              <a:rPr lang="it-IT" dirty="0"/>
              <a:t>lavaggio con tecniche idonee a conservare l’integrità dei capi (ad acqua e/o a secco) compreso asciugatura, disinfezione (se del caso) e stiro di materiale tessile di proprietà delle Aziende Sanitarie (es: telo/corsetto sollevamento pazienti, cinghie, tendaggi, calze antirombo…) e di biancheria ed abiti utilizzati dai degenti indigenti o altre categorie individuate dalle Aziende stesse. </a:t>
            </a:r>
          </a:p>
          <a:p>
            <a:r>
              <a:rPr lang="it-IT" dirty="0"/>
              <a:t>fornitura di kit di prima accoglienza monouso contenuti in busta nelle misure standard (XS, S, M, L, XL, XXL) specifici per uomini, donne, bambini;</a:t>
            </a:r>
          </a:p>
          <a:p>
            <a:endParaRPr lang="it-IT" dirty="0"/>
          </a:p>
        </p:txBody>
      </p:sp>
      <p:sp>
        <p:nvSpPr>
          <p:cNvPr id="25" name="Rectangle 24">
            <a:extLst>
              <a:ext uri="{FF2B5EF4-FFF2-40B4-BE49-F238E27FC236}">
                <a16:creationId xmlns:a16="http://schemas.microsoft.com/office/drawing/2014/main" id="{196C73F8-1477-488B-8C57-DB2D544A71F9}"/>
              </a:ext>
            </a:extLst>
          </p:cNvPr>
          <p:cNvSpPr/>
          <p:nvPr/>
        </p:nvSpPr>
        <p:spPr bwMode="auto">
          <a:xfrm>
            <a:off x="685800" y="2933497"/>
            <a:ext cx="7920000" cy="306000"/>
          </a:xfrm>
          <a:prstGeom prst="rect">
            <a:avLst/>
          </a:prstGeom>
          <a:solidFill>
            <a:sysClr val="window" lastClr="FFFFFF">
              <a:lumMod val="85000"/>
            </a:sysClr>
          </a:solidFill>
          <a:ln w="25400" cap="flat" cmpd="sng" algn="ctr">
            <a:noFill/>
            <a:prstDash val="solid"/>
          </a:ln>
          <a:effectLst/>
        </p:spPr>
        <p:txBody>
          <a:bodyPr anchor="ctr"/>
          <a:lstStyle/>
          <a:p>
            <a:pPr marL="266700" marR="0" lvl="0" indent="0" defTabSz="914400" eaLnBrk="0" fontAlgn="base" latinLnBrk="0" hangingPunct="0">
              <a:lnSpc>
                <a:spcPct val="100000"/>
              </a:lnSpc>
              <a:spcBef>
                <a:spcPct val="0"/>
              </a:spcBef>
              <a:spcAft>
                <a:spcPct val="0"/>
              </a:spcAft>
              <a:buClrTx/>
              <a:buSzTx/>
              <a:buFontTx/>
              <a:buNone/>
              <a:tabLst/>
              <a:defRPr/>
            </a:pPr>
            <a:r>
              <a:rPr lang="it-IT" sz="1200" b="1" dirty="0">
                <a:effectLst/>
                <a:ea typeface="Cambria" panose="02040503050406030204" pitchFamily="18" charset="0"/>
              </a:rPr>
              <a:t>SERVIZI A RICHIESTA</a:t>
            </a:r>
            <a:endParaRPr kumimoji="0" lang="it-IT" sz="1200" b="0" i="0" u="none" strike="noStrike" kern="0" cap="none" spc="0" normalizeH="0" baseline="0" noProof="0" dirty="0">
              <a:ln>
                <a:noFill/>
              </a:ln>
              <a:solidFill>
                <a:srgbClr val="000000"/>
              </a:solidFill>
              <a:effectLst/>
              <a:uLnTx/>
              <a:uFillTx/>
              <a:ea typeface="+mn-ea"/>
              <a:cs typeface="+mn-cs"/>
            </a:endParaRPr>
          </a:p>
        </p:txBody>
      </p:sp>
      <p:grpSp>
        <p:nvGrpSpPr>
          <p:cNvPr id="31" name="Group 14342">
            <a:extLst>
              <a:ext uri="{FF2B5EF4-FFF2-40B4-BE49-F238E27FC236}">
                <a16:creationId xmlns:a16="http://schemas.microsoft.com/office/drawing/2014/main" id="{49DAA651-44F5-469A-A0AD-A53529B7AADD}"/>
              </a:ext>
            </a:extLst>
          </p:cNvPr>
          <p:cNvGrpSpPr>
            <a:grpSpLocks/>
          </p:cNvGrpSpPr>
          <p:nvPr/>
        </p:nvGrpSpPr>
        <p:grpSpPr bwMode="auto">
          <a:xfrm>
            <a:off x="509207" y="2895600"/>
            <a:ext cx="407649" cy="407394"/>
            <a:chOff x="853701" y="5982467"/>
            <a:chExt cx="432000" cy="432000"/>
          </a:xfrm>
        </p:grpSpPr>
        <p:sp>
          <p:nvSpPr>
            <p:cNvPr id="32" name="Oval 31">
              <a:extLst>
                <a:ext uri="{FF2B5EF4-FFF2-40B4-BE49-F238E27FC236}">
                  <a16:creationId xmlns:a16="http://schemas.microsoft.com/office/drawing/2014/main" id="{F51192A2-AB1D-462C-B036-776BF1FF5BBB}"/>
                </a:ext>
              </a:extLst>
            </p:cNvPr>
            <p:cNvSpPr/>
            <p:nvPr/>
          </p:nvSpPr>
          <p:spPr>
            <a:xfrm>
              <a:off x="853701" y="5982467"/>
              <a:ext cx="431729" cy="432000"/>
            </a:xfrm>
            <a:prstGeom prst="ellipse">
              <a:avLst/>
            </a:prstGeom>
            <a:solidFill>
              <a:srgbClr val="5F5F5F"/>
            </a:solidFill>
            <a:ln w="25400" cap="flat" cmpd="sng" algn="ctr">
              <a:noFill/>
              <a:prstDash val="solid"/>
            </a:ln>
            <a:effectLst/>
          </p:spPr>
          <p:txBody>
            <a:bodyPr anchor="ct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200" b="0" i="0" u="none" strike="noStrike" kern="0" cap="none" spc="0" normalizeH="0" baseline="0" noProof="0" dirty="0">
                <a:ln>
                  <a:noFill/>
                </a:ln>
                <a:solidFill>
                  <a:prstClr val="white"/>
                </a:solidFill>
                <a:effectLst/>
                <a:uLnTx/>
                <a:uFillTx/>
                <a:ea typeface="+mn-ea"/>
                <a:cs typeface="+mn-cs"/>
              </a:endParaRPr>
            </a:p>
          </p:txBody>
        </p:sp>
        <p:sp>
          <p:nvSpPr>
            <p:cNvPr id="33" name="Freeform 365">
              <a:extLst>
                <a:ext uri="{FF2B5EF4-FFF2-40B4-BE49-F238E27FC236}">
                  <a16:creationId xmlns:a16="http://schemas.microsoft.com/office/drawing/2014/main" id="{DAC4B846-7BC0-4373-8CD4-EF1B3AE9A4F5}"/>
                </a:ext>
              </a:extLst>
            </p:cNvPr>
            <p:cNvSpPr>
              <a:spLocks noEditPoints="1"/>
            </p:cNvSpPr>
            <p:nvPr/>
          </p:nvSpPr>
          <p:spPr bwMode="auto">
            <a:xfrm>
              <a:off x="920121" y="6056840"/>
              <a:ext cx="289401" cy="288000"/>
            </a:xfrm>
            <a:custGeom>
              <a:avLst/>
              <a:gdLst>
                <a:gd name="T0" fmla="*/ 71556 w 101"/>
                <a:gd name="T1" fmla="*/ 119261 h 99"/>
                <a:gd name="T2" fmla="*/ 171735 w 101"/>
                <a:gd name="T3" fmla="*/ 171736 h 99"/>
                <a:gd name="T4" fmla="*/ 228979 w 101"/>
                <a:gd name="T5" fmla="*/ 66786 h 99"/>
                <a:gd name="T6" fmla="*/ 205127 w 101"/>
                <a:gd name="T7" fmla="*/ 33393 h 99"/>
                <a:gd name="T8" fmla="*/ 162194 w 101"/>
                <a:gd name="T9" fmla="*/ 9541 h 99"/>
                <a:gd name="T10" fmla="*/ 124031 w 101"/>
                <a:gd name="T11" fmla="*/ 33393 h 99"/>
                <a:gd name="T12" fmla="*/ 71556 w 101"/>
                <a:gd name="T13" fmla="*/ 119261 h 99"/>
                <a:gd name="T14" fmla="*/ 200357 w 101"/>
                <a:gd name="T15" fmla="*/ 0 h 99"/>
                <a:gd name="T16" fmla="*/ 324388 w 101"/>
                <a:gd name="T17" fmla="*/ 0 h 99"/>
                <a:gd name="T18" fmla="*/ 338699 w 101"/>
                <a:gd name="T19" fmla="*/ 9541 h 99"/>
                <a:gd name="T20" fmla="*/ 348240 w 101"/>
                <a:gd name="T21" fmla="*/ 14311 h 99"/>
                <a:gd name="T22" fmla="*/ 381632 w 101"/>
                <a:gd name="T23" fmla="*/ 76327 h 99"/>
                <a:gd name="T24" fmla="*/ 415025 w 101"/>
                <a:gd name="T25" fmla="*/ 52475 h 99"/>
                <a:gd name="T26" fmla="*/ 362551 w 101"/>
                <a:gd name="T27" fmla="*/ 147884 h 99"/>
                <a:gd name="T28" fmla="*/ 252832 w 101"/>
                <a:gd name="T29" fmla="*/ 147884 h 99"/>
                <a:gd name="T30" fmla="*/ 281454 w 101"/>
                <a:gd name="T31" fmla="*/ 128802 h 99"/>
                <a:gd name="T32" fmla="*/ 219439 w 101"/>
                <a:gd name="T33" fmla="*/ 23852 h 99"/>
                <a:gd name="T34" fmla="*/ 200357 w 101"/>
                <a:gd name="T35" fmla="*/ 0 h 99"/>
                <a:gd name="T36" fmla="*/ 419796 w 101"/>
                <a:gd name="T37" fmla="*/ 143113 h 99"/>
                <a:gd name="T38" fmla="*/ 324388 w 101"/>
                <a:gd name="T39" fmla="*/ 200359 h 99"/>
                <a:gd name="T40" fmla="*/ 381632 w 101"/>
                <a:gd name="T41" fmla="*/ 305308 h 99"/>
                <a:gd name="T42" fmla="*/ 429337 w 101"/>
                <a:gd name="T43" fmla="*/ 305308 h 99"/>
                <a:gd name="T44" fmla="*/ 448418 w 101"/>
                <a:gd name="T45" fmla="*/ 295768 h 99"/>
                <a:gd name="T46" fmla="*/ 481811 w 101"/>
                <a:gd name="T47" fmla="*/ 252834 h 99"/>
                <a:gd name="T48" fmla="*/ 472270 w 101"/>
                <a:gd name="T49" fmla="*/ 228981 h 99"/>
                <a:gd name="T50" fmla="*/ 419796 w 101"/>
                <a:gd name="T51" fmla="*/ 143113 h 99"/>
                <a:gd name="T52" fmla="*/ 457959 w 101"/>
                <a:gd name="T53" fmla="*/ 310079 h 99"/>
                <a:gd name="T54" fmla="*/ 391173 w 101"/>
                <a:gd name="T55" fmla="*/ 424570 h 99"/>
                <a:gd name="T56" fmla="*/ 376862 w 101"/>
                <a:gd name="T57" fmla="*/ 429340 h 99"/>
                <a:gd name="T58" fmla="*/ 310076 w 101"/>
                <a:gd name="T59" fmla="*/ 429340 h 99"/>
                <a:gd name="T60" fmla="*/ 310076 w 101"/>
                <a:gd name="T61" fmla="*/ 472274 h 99"/>
                <a:gd name="T62" fmla="*/ 252832 w 101"/>
                <a:gd name="T63" fmla="*/ 376865 h 99"/>
                <a:gd name="T64" fmla="*/ 310076 w 101"/>
                <a:gd name="T65" fmla="*/ 281456 h 99"/>
                <a:gd name="T66" fmla="*/ 310076 w 101"/>
                <a:gd name="T67" fmla="*/ 319620 h 99"/>
                <a:gd name="T68" fmla="*/ 429337 w 101"/>
                <a:gd name="T69" fmla="*/ 319620 h 99"/>
                <a:gd name="T70" fmla="*/ 443648 w 101"/>
                <a:gd name="T71" fmla="*/ 319620 h 99"/>
                <a:gd name="T72" fmla="*/ 457959 w 101"/>
                <a:gd name="T73" fmla="*/ 310079 h 99"/>
                <a:gd name="T74" fmla="*/ 219439 w 101"/>
                <a:gd name="T75" fmla="*/ 429340 h 99"/>
                <a:gd name="T76" fmla="*/ 219439 w 101"/>
                <a:gd name="T77" fmla="*/ 319620 h 99"/>
                <a:gd name="T78" fmla="*/ 42934 w 101"/>
                <a:gd name="T79" fmla="*/ 319620 h 99"/>
                <a:gd name="T80" fmla="*/ 23852 w 101"/>
                <a:gd name="T81" fmla="*/ 310079 h 99"/>
                <a:gd name="T82" fmla="*/ 85867 w 101"/>
                <a:gd name="T83" fmla="*/ 424570 h 99"/>
                <a:gd name="T84" fmla="*/ 95408 w 101"/>
                <a:gd name="T85" fmla="*/ 429340 h 99"/>
                <a:gd name="T86" fmla="*/ 104949 w 101"/>
                <a:gd name="T87" fmla="*/ 429340 h 99"/>
                <a:gd name="T88" fmla="*/ 219439 w 101"/>
                <a:gd name="T89" fmla="*/ 429340 h 99"/>
                <a:gd name="T90" fmla="*/ 38163 w 101"/>
                <a:gd name="T91" fmla="*/ 305308 h 99"/>
                <a:gd name="T92" fmla="*/ 14311 w 101"/>
                <a:gd name="T93" fmla="*/ 290997 h 99"/>
                <a:gd name="T94" fmla="*/ 0 w 101"/>
                <a:gd name="T95" fmla="*/ 252834 h 99"/>
                <a:gd name="T96" fmla="*/ 4770 w 101"/>
                <a:gd name="T97" fmla="*/ 224211 h 99"/>
                <a:gd name="T98" fmla="*/ 28622 w 101"/>
                <a:gd name="T99" fmla="*/ 186047 h 99"/>
                <a:gd name="T100" fmla="*/ 0 w 101"/>
                <a:gd name="T101" fmla="*/ 171736 h 99"/>
                <a:gd name="T102" fmla="*/ 104949 w 101"/>
                <a:gd name="T103" fmla="*/ 171736 h 99"/>
                <a:gd name="T104" fmla="*/ 162194 w 101"/>
                <a:gd name="T105" fmla="*/ 262374 h 99"/>
                <a:gd name="T106" fmla="*/ 95408 w 101"/>
                <a:gd name="T107" fmla="*/ 305308 h 9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01" h="99">
                  <a:moveTo>
                    <a:pt x="15" y="25"/>
                  </a:moveTo>
                  <a:lnTo>
                    <a:pt x="15" y="25"/>
                  </a:lnTo>
                  <a:lnTo>
                    <a:pt x="36" y="36"/>
                  </a:lnTo>
                  <a:lnTo>
                    <a:pt x="48" y="14"/>
                  </a:lnTo>
                  <a:lnTo>
                    <a:pt x="43" y="7"/>
                  </a:lnTo>
                  <a:lnTo>
                    <a:pt x="40" y="3"/>
                  </a:lnTo>
                  <a:lnTo>
                    <a:pt x="34" y="2"/>
                  </a:lnTo>
                  <a:lnTo>
                    <a:pt x="29" y="3"/>
                  </a:lnTo>
                  <a:lnTo>
                    <a:pt x="26" y="7"/>
                  </a:lnTo>
                  <a:lnTo>
                    <a:pt x="15" y="25"/>
                  </a:lnTo>
                  <a:close/>
                  <a:moveTo>
                    <a:pt x="42" y="0"/>
                  </a:moveTo>
                  <a:lnTo>
                    <a:pt x="42" y="0"/>
                  </a:lnTo>
                  <a:lnTo>
                    <a:pt x="68" y="0"/>
                  </a:lnTo>
                  <a:lnTo>
                    <a:pt x="71" y="2"/>
                  </a:lnTo>
                  <a:lnTo>
                    <a:pt x="73" y="3"/>
                  </a:lnTo>
                  <a:lnTo>
                    <a:pt x="80" y="16"/>
                  </a:lnTo>
                  <a:lnTo>
                    <a:pt x="87" y="11"/>
                  </a:lnTo>
                  <a:lnTo>
                    <a:pt x="76" y="31"/>
                  </a:lnTo>
                  <a:lnTo>
                    <a:pt x="53" y="31"/>
                  </a:lnTo>
                  <a:lnTo>
                    <a:pt x="59" y="27"/>
                  </a:lnTo>
                  <a:lnTo>
                    <a:pt x="46" y="5"/>
                  </a:lnTo>
                  <a:lnTo>
                    <a:pt x="45" y="2"/>
                  </a:lnTo>
                  <a:lnTo>
                    <a:pt x="42" y="0"/>
                  </a:lnTo>
                  <a:close/>
                  <a:moveTo>
                    <a:pt x="88" y="30"/>
                  </a:moveTo>
                  <a:lnTo>
                    <a:pt x="88" y="30"/>
                  </a:lnTo>
                  <a:lnTo>
                    <a:pt x="68" y="42"/>
                  </a:lnTo>
                  <a:lnTo>
                    <a:pt x="80" y="64"/>
                  </a:lnTo>
                  <a:lnTo>
                    <a:pt x="90" y="64"/>
                  </a:lnTo>
                  <a:lnTo>
                    <a:pt x="94" y="62"/>
                  </a:lnTo>
                  <a:lnTo>
                    <a:pt x="99" y="58"/>
                  </a:lnTo>
                  <a:lnTo>
                    <a:pt x="101" y="53"/>
                  </a:lnTo>
                  <a:lnTo>
                    <a:pt x="99" y="48"/>
                  </a:lnTo>
                  <a:lnTo>
                    <a:pt x="88" y="30"/>
                  </a:lnTo>
                  <a:close/>
                  <a:moveTo>
                    <a:pt x="96" y="65"/>
                  </a:moveTo>
                  <a:lnTo>
                    <a:pt x="96" y="65"/>
                  </a:lnTo>
                  <a:lnTo>
                    <a:pt x="82" y="89"/>
                  </a:lnTo>
                  <a:lnTo>
                    <a:pt x="80" y="90"/>
                  </a:lnTo>
                  <a:lnTo>
                    <a:pt x="79" y="90"/>
                  </a:lnTo>
                  <a:lnTo>
                    <a:pt x="65" y="90"/>
                  </a:lnTo>
                  <a:lnTo>
                    <a:pt x="65" y="99"/>
                  </a:lnTo>
                  <a:lnTo>
                    <a:pt x="53" y="79"/>
                  </a:lnTo>
                  <a:lnTo>
                    <a:pt x="65" y="59"/>
                  </a:lnTo>
                  <a:lnTo>
                    <a:pt x="65" y="67"/>
                  </a:lnTo>
                  <a:lnTo>
                    <a:pt x="90" y="67"/>
                  </a:lnTo>
                  <a:lnTo>
                    <a:pt x="93" y="67"/>
                  </a:lnTo>
                  <a:lnTo>
                    <a:pt x="96" y="65"/>
                  </a:lnTo>
                  <a:close/>
                  <a:moveTo>
                    <a:pt x="46" y="90"/>
                  </a:moveTo>
                  <a:lnTo>
                    <a:pt x="46" y="90"/>
                  </a:lnTo>
                  <a:lnTo>
                    <a:pt x="46" y="67"/>
                  </a:lnTo>
                  <a:lnTo>
                    <a:pt x="9" y="67"/>
                  </a:lnTo>
                  <a:lnTo>
                    <a:pt x="6" y="67"/>
                  </a:lnTo>
                  <a:lnTo>
                    <a:pt x="5" y="65"/>
                  </a:lnTo>
                  <a:lnTo>
                    <a:pt x="18" y="89"/>
                  </a:lnTo>
                  <a:lnTo>
                    <a:pt x="20" y="90"/>
                  </a:lnTo>
                  <a:lnTo>
                    <a:pt x="22" y="90"/>
                  </a:lnTo>
                  <a:lnTo>
                    <a:pt x="46" y="90"/>
                  </a:lnTo>
                  <a:close/>
                  <a:moveTo>
                    <a:pt x="20" y="64"/>
                  </a:moveTo>
                  <a:lnTo>
                    <a:pt x="8" y="64"/>
                  </a:lnTo>
                  <a:lnTo>
                    <a:pt x="3" y="61"/>
                  </a:lnTo>
                  <a:lnTo>
                    <a:pt x="1" y="58"/>
                  </a:lnTo>
                  <a:lnTo>
                    <a:pt x="0" y="53"/>
                  </a:lnTo>
                  <a:lnTo>
                    <a:pt x="1" y="47"/>
                  </a:lnTo>
                  <a:lnTo>
                    <a:pt x="6" y="39"/>
                  </a:lnTo>
                  <a:lnTo>
                    <a:pt x="0" y="36"/>
                  </a:lnTo>
                  <a:lnTo>
                    <a:pt x="22" y="36"/>
                  </a:lnTo>
                  <a:lnTo>
                    <a:pt x="34" y="55"/>
                  </a:lnTo>
                  <a:lnTo>
                    <a:pt x="26" y="51"/>
                  </a:lnTo>
                  <a:lnTo>
                    <a:pt x="20" y="64"/>
                  </a:lnTo>
                  <a:close/>
                </a:path>
              </a:pathLst>
            </a:custGeom>
            <a:solidFill>
              <a:sysClr val="window" lastClr="FFFFFF"/>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endParaRPr>
            </a:p>
          </p:txBody>
        </p:sp>
      </p:grpSp>
      <p:sp>
        <p:nvSpPr>
          <p:cNvPr id="36" name="Slide Number Placeholder 6">
            <a:extLst>
              <a:ext uri="{FF2B5EF4-FFF2-40B4-BE49-F238E27FC236}">
                <a16:creationId xmlns:a16="http://schemas.microsoft.com/office/drawing/2014/main" id="{95FDEF00-C8F1-4C04-B095-A97C210F272D}"/>
              </a:ext>
            </a:extLst>
          </p:cNvPr>
          <p:cNvSpPr txBox="1">
            <a:spLocks/>
          </p:cNvSpPr>
          <p:nvPr/>
        </p:nvSpPr>
        <p:spPr>
          <a:xfrm>
            <a:off x="4604657" y="6553200"/>
            <a:ext cx="533400" cy="169277"/>
          </a:xfrm>
          <a:prstGeom prst="rect">
            <a:avLst/>
          </a:prstGeom>
        </p:spPr>
        <p:txBody>
          <a:bodyPr wrap="square" lIns="0" tIns="0" rIns="0" bIns="0" anchor="t" anchorCtr="0">
            <a:spAutoFit/>
          </a:bodyPr>
          <a:lstStyle>
            <a:defPPr>
              <a:defRPr lang="en-US"/>
            </a:defPPr>
            <a:lvl1pPr marL="0" algn="r" defTabSz="914400" rtl="0" eaLnBrk="1" latinLnBrk="0" hangingPunct="1">
              <a:defRPr sz="1000" kern="1200">
                <a:solidFill>
                  <a:schemeClr val="tx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9EBD5762-3BDC-484D-9503-7EA6D5A9A8CE}" type="slidenum">
              <a:rPr lang="it-IT" sz="1100" i="1" smtClean="0">
                <a:latin typeface="Calibri Light" panose="020F0302020204030204" pitchFamily="34" charset="0"/>
              </a:rPr>
              <a:pPr algn="ctr"/>
              <a:t>6</a:t>
            </a:fld>
            <a:endParaRPr lang="it-IT" sz="1100" i="1" dirty="0">
              <a:latin typeface="Calibri Light" panose="020F0302020204030204" pitchFamily="34" charset="0"/>
            </a:endParaRPr>
          </a:p>
        </p:txBody>
      </p:sp>
      <p:sp>
        <p:nvSpPr>
          <p:cNvPr id="22" name="Rectangle 21">
            <a:extLst>
              <a:ext uri="{FF2B5EF4-FFF2-40B4-BE49-F238E27FC236}">
                <a16:creationId xmlns:a16="http://schemas.microsoft.com/office/drawing/2014/main" id="{2C17E037-2144-499E-A613-2C7788FBB788}"/>
              </a:ext>
            </a:extLst>
          </p:cNvPr>
          <p:cNvSpPr/>
          <p:nvPr/>
        </p:nvSpPr>
        <p:spPr bwMode="auto">
          <a:xfrm>
            <a:off x="685800" y="965097"/>
            <a:ext cx="7920000" cy="306000"/>
          </a:xfrm>
          <a:prstGeom prst="rect">
            <a:avLst/>
          </a:prstGeom>
          <a:solidFill>
            <a:sysClr val="window" lastClr="FFFFFF">
              <a:lumMod val="85000"/>
            </a:sysClr>
          </a:solidFill>
          <a:ln w="25400" cap="flat" cmpd="sng" algn="ctr">
            <a:noFill/>
            <a:prstDash val="solid"/>
          </a:ln>
          <a:effectLst/>
        </p:spPr>
        <p:txBody>
          <a:bodyPr anchor="ctr"/>
          <a:lstStyle/>
          <a:p>
            <a:pPr marL="266700" marR="0" lvl="0" indent="0" defTabSz="914400" eaLnBrk="0" fontAlgn="base" latinLnBrk="0" hangingPunct="0">
              <a:lnSpc>
                <a:spcPct val="100000"/>
              </a:lnSpc>
              <a:spcBef>
                <a:spcPct val="0"/>
              </a:spcBef>
              <a:spcAft>
                <a:spcPct val="0"/>
              </a:spcAft>
              <a:buClrTx/>
              <a:buSzTx/>
              <a:buFontTx/>
              <a:buNone/>
              <a:tabLst/>
              <a:defRPr/>
            </a:pPr>
            <a:r>
              <a:rPr lang="it-IT" sz="1200" b="1" dirty="0">
                <a:effectLst/>
                <a:ea typeface="Cambria" panose="02040503050406030204" pitchFamily="18" charset="0"/>
              </a:rPr>
              <a:t>MOVIMENTAZIONE E TRASPORTO SPORCO/PULITO</a:t>
            </a:r>
            <a:endParaRPr kumimoji="0" lang="it-IT" sz="1200" b="0" i="0" u="none" strike="noStrike" kern="0" cap="none" spc="0" normalizeH="0" baseline="0" noProof="0" dirty="0">
              <a:ln>
                <a:noFill/>
              </a:ln>
              <a:solidFill>
                <a:srgbClr val="000000"/>
              </a:solidFill>
              <a:effectLst/>
              <a:uLnTx/>
              <a:uFillTx/>
              <a:ea typeface="+mn-ea"/>
              <a:cs typeface="+mn-cs"/>
            </a:endParaRPr>
          </a:p>
        </p:txBody>
      </p:sp>
      <p:sp>
        <p:nvSpPr>
          <p:cNvPr id="23" name="TextBox 22">
            <a:extLst>
              <a:ext uri="{FF2B5EF4-FFF2-40B4-BE49-F238E27FC236}">
                <a16:creationId xmlns:a16="http://schemas.microsoft.com/office/drawing/2014/main" id="{C66EA3BD-EA4A-43D1-9873-391D84C82660}"/>
              </a:ext>
            </a:extLst>
          </p:cNvPr>
          <p:cNvSpPr txBox="1"/>
          <p:nvPr/>
        </p:nvSpPr>
        <p:spPr>
          <a:xfrm>
            <a:off x="866852" y="1371600"/>
            <a:ext cx="7738948" cy="1524000"/>
          </a:xfrm>
          <a:prstGeom prst="rect">
            <a:avLst/>
          </a:prstGeom>
          <a:noFill/>
          <a:ln>
            <a:noFill/>
          </a:ln>
        </p:spPr>
        <p:txBody>
          <a:bodyPr wrap="square" lIns="0" tIns="0" rIns="0" bIns="0" rtlCol="0">
            <a:noAutofit/>
          </a:bodyPr>
          <a:lstStyle>
            <a:defPPr>
              <a:defRPr lang="en-US"/>
            </a:defPPr>
            <a:lvl1pPr marL="342900" lvl="0" indent="-342900" algn="just">
              <a:lnSpc>
                <a:spcPct val="120000"/>
              </a:lnSpc>
              <a:spcAft>
                <a:spcPts val="300"/>
              </a:spcAft>
              <a:buFont typeface="Symbol" panose="05050102010706020507" pitchFamily="18" charset="2"/>
              <a:buChar char=""/>
              <a:defRPr sz="1200">
                <a:cs typeface="Arial" panose="020B0604020202020204" pitchFamily="34" charset="0"/>
              </a:defRPr>
            </a:lvl1pPr>
          </a:lstStyle>
          <a:p>
            <a:r>
              <a:rPr lang="it-IT" dirty="0"/>
              <a:t>ritiro dello sporco e consegna del pulito e movimentazione di tutti gli articoli oggetto del servizio, con personale, attrezzature e mezzi messi a disposizione dal fornitore;  </a:t>
            </a:r>
          </a:p>
          <a:p>
            <a:r>
              <a:rPr lang="it-IT" dirty="0"/>
              <a:t>trasporto esterno, da e per lo stabilimento di lavanderia, eseguito con gestione a proprio rischio con mezzi e personale messo a disposizione dal fornitore, svolto con l’osservanza di ogni precauzione dal punto di vista igienico sanitario.</a:t>
            </a:r>
          </a:p>
        </p:txBody>
      </p:sp>
      <p:grpSp>
        <p:nvGrpSpPr>
          <p:cNvPr id="24" name="Group 14340">
            <a:extLst>
              <a:ext uri="{FF2B5EF4-FFF2-40B4-BE49-F238E27FC236}">
                <a16:creationId xmlns:a16="http://schemas.microsoft.com/office/drawing/2014/main" id="{7EDBD4E6-AD95-43EA-B599-7DE6846AEDEA}"/>
              </a:ext>
            </a:extLst>
          </p:cNvPr>
          <p:cNvGrpSpPr>
            <a:grpSpLocks/>
          </p:cNvGrpSpPr>
          <p:nvPr/>
        </p:nvGrpSpPr>
        <p:grpSpPr bwMode="auto">
          <a:xfrm>
            <a:off x="508372" y="914400"/>
            <a:ext cx="406027" cy="407394"/>
            <a:chOff x="806076" y="4963292"/>
            <a:chExt cx="432000" cy="432000"/>
          </a:xfrm>
        </p:grpSpPr>
        <p:sp>
          <p:nvSpPr>
            <p:cNvPr id="26" name="Oval 25">
              <a:extLst>
                <a:ext uri="{FF2B5EF4-FFF2-40B4-BE49-F238E27FC236}">
                  <a16:creationId xmlns:a16="http://schemas.microsoft.com/office/drawing/2014/main" id="{DF76ABC9-3A33-4479-91DB-E9429262AF33}"/>
                </a:ext>
              </a:extLst>
            </p:cNvPr>
            <p:cNvSpPr/>
            <p:nvPr/>
          </p:nvSpPr>
          <p:spPr>
            <a:xfrm>
              <a:off x="806076" y="4963292"/>
              <a:ext cx="431867" cy="432000"/>
            </a:xfrm>
            <a:prstGeom prst="ellipse">
              <a:avLst/>
            </a:prstGeom>
            <a:solidFill>
              <a:srgbClr val="002060"/>
            </a:solidFill>
            <a:ln w="25400" cap="flat" cmpd="sng" algn="ctr">
              <a:noFill/>
              <a:prstDash val="solid"/>
            </a:ln>
            <a:effectLst/>
          </p:spPr>
          <p:txBody>
            <a:bodyPr anchor="ct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1200" b="0" i="0" u="none" strike="noStrike" kern="0" cap="none" spc="0" normalizeH="0" baseline="0" noProof="0" dirty="0">
                <a:ln>
                  <a:noFill/>
                </a:ln>
                <a:solidFill>
                  <a:prstClr val="white"/>
                </a:solidFill>
                <a:effectLst/>
                <a:uLnTx/>
                <a:uFillTx/>
                <a:ea typeface="+mn-ea"/>
                <a:cs typeface="+mn-cs"/>
              </a:endParaRPr>
            </a:p>
          </p:txBody>
        </p:sp>
        <p:sp>
          <p:nvSpPr>
            <p:cNvPr id="27" name="Freeform 85">
              <a:extLst>
                <a:ext uri="{FF2B5EF4-FFF2-40B4-BE49-F238E27FC236}">
                  <a16:creationId xmlns:a16="http://schemas.microsoft.com/office/drawing/2014/main" id="{948C2077-3F63-4EF7-A746-6244081FFDA6}"/>
                </a:ext>
              </a:extLst>
            </p:cNvPr>
            <p:cNvSpPr>
              <a:spLocks noEditPoints="1"/>
            </p:cNvSpPr>
            <p:nvPr/>
          </p:nvSpPr>
          <p:spPr bwMode="auto">
            <a:xfrm>
              <a:off x="887052" y="5043995"/>
              <a:ext cx="269917" cy="251605"/>
            </a:xfrm>
            <a:custGeom>
              <a:avLst/>
              <a:gdLst>
                <a:gd name="T0" fmla="*/ 22 w 113"/>
                <a:gd name="T1" fmla="*/ 23 h 108"/>
                <a:gd name="T2" fmla="*/ 10 w 113"/>
                <a:gd name="T3" fmla="*/ 18 h 108"/>
                <a:gd name="T4" fmla="*/ 8 w 113"/>
                <a:gd name="T5" fmla="*/ 20 h 108"/>
                <a:gd name="T6" fmla="*/ 6 w 113"/>
                <a:gd name="T7" fmla="*/ 23 h 108"/>
                <a:gd name="T8" fmla="*/ 8 w 113"/>
                <a:gd name="T9" fmla="*/ 28 h 108"/>
                <a:gd name="T10" fmla="*/ 10 w 113"/>
                <a:gd name="T11" fmla="*/ 29 h 108"/>
                <a:gd name="T12" fmla="*/ 11 w 113"/>
                <a:gd name="T13" fmla="*/ 29 h 108"/>
                <a:gd name="T14" fmla="*/ 22 w 113"/>
                <a:gd name="T15" fmla="*/ 23 h 108"/>
                <a:gd name="T16" fmla="*/ 23 w 113"/>
                <a:gd name="T17" fmla="*/ 17 h 108"/>
                <a:gd name="T18" fmla="*/ 28 w 113"/>
                <a:gd name="T19" fmla="*/ 1 h 108"/>
                <a:gd name="T20" fmla="*/ 34 w 113"/>
                <a:gd name="T21" fmla="*/ 0 h 108"/>
                <a:gd name="T22" fmla="*/ 39 w 113"/>
                <a:gd name="T23" fmla="*/ 12 h 108"/>
                <a:gd name="T24" fmla="*/ 64 w 113"/>
                <a:gd name="T25" fmla="*/ 4 h 108"/>
                <a:gd name="T26" fmla="*/ 51 w 113"/>
                <a:gd name="T27" fmla="*/ 24 h 108"/>
                <a:gd name="T28" fmla="*/ 65 w 113"/>
                <a:gd name="T29" fmla="*/ 31 h 108"/>
                <a:gd name="T30" fmla="*/ 85 w 113"/>
                <a:gd name="T31" fmla="*/ 48 h 108"/>
                <a:gd name="T32" fmla="*/ 98 w 113"/>
                <a:gd name="T33" fmla="*/ 66 h 108"/>
                <a:gd name="T34" fmla="*/ 104 w 113"/>
                <a:gd name="T35" fmla="*/ 86 h 108"/>
                <a:gd name="T36" fmla="*/ 113 w 113"/>
                <a:gd name="T37" fmla="*/ 97 h 108"/>
                <a:gd name="T38" fmla="*/ 13 w 113"/>
                <a:gd name="T39" fmla="*/ 108 h 108"/>
                <a:gd name="T40" fmla="*/ 22 w 113"/>
                <a:gd name="T41" fmla="*/ 97 h 108"/>
                <a:gd name="T42" fmla="*/ 19 w 113"/>
                <a:gd name="T43" fmla="*/ 80 h 108"/>
                <a:gd name="T44" fmla="*/ 19 w 113"/>
                <a:gd name="T45" fmla="*/ 48 h 108"/>
                <a:gd name="T46" fmla="*/ 23 w 113"/>
                <a:gd name="T47" fmla="*/ 31 h 108"/>
                <a:gd name="T48" fmla="*/ 11 w 113"/>
                <a:gd name="T49" fmla="*/ 35 h 108"/>
                <a:gd name="T50" fmla="*/ 8 w 113"/>
                <a:gd name="T51" fmla="*/ 35 h 108"/>
                <a:gd name="T52" fmla="*/ 5 w 113"/>
                <a:gd name="T53" fmla="*/ 34 h 108"/>
                <a:gd name="T54" fmla="*/ 2 w 113"/>
                <a:gd name="T55" fmla="*/ 31 h 108"/>
                <a:gd name="T56" fmla="*/ 0 w 113"/>
                <a:gd name="T57" fmla="*/ 23 h 108"/>
                <a:gd name="T58" fmla="*/ 2 w 113"/>
                <a:gd name="T59" fmla="*/ 17 h 108"/>
                <a:gd name="T60" fmla="*/ 3 w 113"/>
                <a:gd name="T61" fmla="*/ 15 h 108"/>
                <a:gd name="T62" fmla="*/ 11 w 113"/>
                <a:gd name="T63" fmla="*/ 12 h 108"/>
                <a:gd name="T64" fmla="*/ 23 w 113"/>
                <a:gd name="T65" fmla="*/ 17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3" h="108">
                  <a:moveTo>
                    <a:pt x="22" y="23"/>
                  </a:moveTo>
                  <a:lnTo>
                    <a:pt x="22" y="23"/>
                  </a:lnTo>
                  <a:lnTo>
                    <a:pt x="13" y="18"/>
                  </a:lnTo>
                  <a:lnTo>
                    <a:pt x="10" y="18"/>
                  </a:lnTo>
                  <a:lnTo>
                    <a:pt x="8" y="20"/>
                  </a:lnTo>
                  <a:lnTo>
                    <a:pt x="8" y="20"/>
                  </a:lnTo>
                  <a:lnTo>
                    <a:pt x="6" y="23"/>
                  </a:lnTo>
                  <a:lnTo>
                    <a:pt x="6" y="23"/>
                  </a:lnTo>
                  <a:lnTo>
                    <a:pt x="8" y="28"/>
                  </a:lnTo>
                  <a:lnTo>
                    <a:pt x="8" y="28"/>
                  </a:lnTo>
                  <a:lnTo>
                    <a:pt x="10" y="29"/>
                  </a:lnTo>
                  <a:lnTo>
                    <a:pt x="10" y="29"/>
                  </a:lnTo>
                  <a:lnTo>
                    <a:pt x="11" y="29"/>
                  </a:lnTo>
                  <a:lnTo>
                    <a:pt x="11" y="29"/>
                  </a:lnTo>
                  <a:lnTo>
                    <a:pt x="17" y="28"/>
                  </a:lnTo>
                  <a:lnTo>
                    <a:pt x="22" y="23"/>
                  </a:lnTo>
                  <a:lnTo>
                    <a:pt x="22" y="23"/>
                  </a:lnTo>
                  <a:close/>
                  <a:moveTo>
                    <a:pt x="23" y="17"/>
                  </a:moveTo>
                  <a:lnTo>
                    <a:pt x="19" y="4"/>
                  </a:lnTo>
                  <a:lnTo>
                    <a:pt x="28" y="1"/>
                  </a:lnTo>
                  <a:lnTo>
                    <a:pt x="31" y="10"/>
                  </a:lnTo>
                  <a:lnTo>
                    <a:pt x="34" y="0"/>
                  </a:lnTo>
                  <a:lnTo>
                    <a:pt x="44" y="1"/>
                  </a:lnTo>
                  <a:lnTo>
                    <a:pt x="39" y="12"/>
                  </a:lnTo>
                  <a:lnTo>
                    <a:pt x="53" y="1"/>
                  </a:lnTo>
                  <a:lnTo>
                    <a:pt x="64" y="4"/>
                  </a:lnTo>
                  <a:lnTo>
                    <a:pt x="51" y="24"/>
                  </a:lnTo>
                  <a:lnTo>
                    <a:pt x="51" y="24"/>
                  </a:lnTo>
                  <a:lnTo>
                    <a:pt x="51" y="24"/>
                  </a:lnTo>
                  <a:lnTo>
                    <a:pt x="65" y="31"/>
                  </a:lnTo>
                  <a:lnTo>
                    <a:pt x="76" y="40"/>
                  </a:lnTo>
                  <a:lnTo>
                    <a:pt x="85" y="48"/>
                  </a:lnTo>
                  <a:lnTo>
                    <a:pt x="93" y="57"/>
                  </a:lnTo>
                  <a:lnTo>
                    <a:pt x="98" y="66"/>
                  </a:lnTo>
                  <a:lnTo>
                    <a:pt x="101" y="76"/>
                  </a:lnTo>
                  <a:lnTo>
                    <a:pt x="104" y="86"/>
                  </a:lnTo>
                  <a:lnTo>
                    <a:pt x="104" y="97"/>
                  </a:lnTo>
                  <a:lnTo>
                    <a:pt x="113" y="97"/>
                  </a:lnTo>
                  <a:lnTo>
                    <a:pt x="113" y="108"/>
                  </a:lnTo>
                  <a:lnTo>
                    <a:pt x="13" y="108"/>
                  </a:lnTo>
                  <a:lnTo>
                    <a:pt x="13" y="97"/>
                  </a:lnTo>
                  <a:lnTo>
                    <a:pt x="22" y="97"/>
                  </a:lnTo>
                  <a:lnTo>
                    <a:pt x="22" y="97"/>
                  </a:lnTo>
                  <a:lnTo>
                    <a:pt x="19" y="80"/>
                  </a:lnTo>
                  <a:lnTo>
                    <a:pt x="17" y="65"/>
                  </a:lnTo>
                  <a:lnTo>
                    <a:pt x="19" y="48"/>
                  </a:lnTo>
                  <a:lnTo>
                    <a:pt x="23" y="31"/>
                  </a:lnTo>
                  <a:lnTo>
                    <a:pt x="23" y="31"/>
                  </a:lnTo>
                  <a:lnTo>
                    <a:pt x="17" y="34"/>
                  </a:lnTo>
                  <a:lnTo>
                    <a:pt x="11" y="35"/>
                  </a:lnTo>
                  <a:lnTo>
                    <a:pt x="11" y="35"/>
                  </a:lnTo>
                  <a:lnTo>
                    <a:pt x="8" y="35"/>
                  </a:lnTo>
                  <a:lnTo>
                    <a:pt x="8" y="35"/>
                  </a:lnTo>
                  <a:lnTo>
                    <a:pt x="5" y="34"/>
                  </a:lnTo>
                  <a:lnTo>
                    <a:pt x="2" y="31"/>
                  </a:lnTo>
                  <a:lnTo>
                    <a:pt x="2" y="31"/>
                  </a:lnTo>
                  <a:lnTo>
                    <a:pt x="0" y="28"/>
                  </a:lnTo>
                  <a:lnTo>
                    <a:pt x="0" y="23"/>
                  </a:lnTo>
                  <a:lnTo>
                    <a:pt x="0" y="23"/>
                  </a:lnTo>
                  <a:lnTo>
                    <a:pt x="2" y="17"/>
                  </a:lnTo>
                  <a:lnTo>
                    <a:pt x="2" y="17"/>
                  </a:lnTo>
                  <a:lnTo>
                    <a:pt x="3" y="15"/>
                  </a:lnTo>
                  <a:lnTo>
                    <a:pt x="5" y="14"/>
                  </a:lnTo>
                  <a:lnTo>
                    <a:pt x="11" y="12"/>
                  </a:lnTo>
                  <a:lnTo>
                    <a:pt x="17" y="14"/>
                  </a:lnTo>
                  <a:lnTo>
                    <a:pt x="23" y="17"/>
                  </a:lnTo>
                  <a:lnTo>
                    <a:pt x="23" y="17"/>
                  </a:lnTo>
                  <a:close/>
                </a:path>
              </a:pathLst>
            </a:custGeom>
            <a:solidFill>
              <a:sysClr val="window" lastClr="FFFFFF"/>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ysClr val="windowText" lastClr="000000"/>
                </a:solidFill>
                <a:effectLst/>
                <a:uLnTx/>
                <a:uFillTx/>
              </a:endParaRPr>
            </a:p>
          </p:txBody>
        </p:sp>
      </p:grpSp>
    </p:spTree>
    <p:extLst>
      <p:ext uri="{BB962C8B-B14F-4D97-AF65-F5344CB8AC3E}">
        <p14:creationId xmlns:p14="http://schemas.microsoft.com/office/powerpoint/2010/main" val="3270497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304800" y="132799"/>
            <a:ext cx="5538696" cy="430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altLang="it-IT" sz="2200" i="0" dirty="0">
                <a:solidFill>
                  <a:srgbClr val="00003E"/>
                </a:solidFill>
                <a:latin typeface="+mn-lt"/>
              </a:rPr>
              <a:t>Principali elementi della Procedura (1/5)</a:t>
            </a:r>
            <a:endParaRPr kumimoji="0" lang="it-IT" altLang="it-IT" sz="2200" b="1" i="0" u="none" strike="noStrike" kern="1200" cap="none" spc="0" normalizeH="0" baseline="0" noProof="0" dirty="0">
              <a:ln>
                <a:noFill/>
              </a:ln>
              <a:solidFill>
                <a:srgbClr val="00003E"/>
              </a:solidFill>
              <a:effectLst/>
              <a:uLnTx/>
              <a:uFillTx/>
              <a:latin typeface="+mn-lt"/>
            </a:endParaRPr>
          </a:p>
        </p:txBody>
      </p:sp>
      <p:sp>
        <p:nvSpPr>
          <p:cNvPr id="4" name="Rectangle 3"/>
          <p:cNvSpPr/>
          <p:nvPr/>
        </p:nvSpPr>
        <p:spPr>
          <a:xfrm>
            <a:off x="247650" y="914400"/>
            <a:ext cx="8648700" cy="2458815"/>
          </a:xfrm>
          <a:prstGeom prst="rect">
            <a:avLst/>
          </a:prstGeom>
        </p:spPr>
        <p:txBody>
          <a:bodyPr wrap="square">
            <a:spAutoFit/>
          </a:bodyPr>
          <a:lstStyle/>
          <a:p>
            <a:pPr marL="257175" indent="-171450" algn="just">
              <a:lnSpc>
                <a:spcPct val="150000"/>
              </a:lnSpc>
              <a:spcBef>
                <a:spcPts val="600"/>
              </a:spcBef>
              <a:spcAft>
                <a:spcPts val="600"/>
              </a:spcAft>
              <a:buFont typeface="Arial" panose="020B0604020202020204" pitchFamily="34" charset="0"/>
              <a:buChar char="•"/>
            </a:pPr>
            <a:r>
              <a:rPr lang="it-IT" sz="1200" b="1" dirty="0">
                <a:cs typeface="Calibri" panose="020F0502020204030204" pitchFamily="34" charset="0"/>
              </a:rPr>
              <a:t>Gli Ordinativi di Fornitura avranno durata di 60 mesi</a:t>
            </a:r>
            <a:r>
              <a:rPr lang="it-IT" sz="1200" dirty="0">
                <a:cs typeface="Calibri" panose="020F0502020204030204" pitchFamily="34" charset="0"/>
              </a:rPr>
              <a:t>, decorrenti a partire dalla data di presa in carico del servizio da parte del Fornitore aggiudicatario. </a:t>
            </a:r>
          </a:p>
          <a:p>
            <a:pPr marL="257175" indent="-171450" algn="just">
              <a:lnSpc>
                <a:spcPct val="150000"/>
              </a:lnSpc>
              <a:spcBef>
                <a:spcPts val="600"/>
              </a:spcBef>
              <a:spcAft>
                <a:spcPts val="600"/>
              </a:spcAft>
              <a:buFont typeface="Arial" panose="020B0604020202020204" pitchFamily="34" charset="0"/>
              <a:buChar char="•"/>
            </a:pPr>
            <a:r>
              <a:rPr lang="it-IT" sz="1200" dirty="0"/>
              <a:t>La gara verrà aggiudicata in base al criterio dell’</a:t>
            </a:r>
            <a:r>
              <a:rPr lang="it-IT" sz="1200" b="1" dirty="0"/>
              <a:t>offerta economicamente più vantaggiosa</a:t>
            </a:r>
            <a:r>
              <a:rPr lang="it-IT" sz="1200" dirty="0"/>
              <a:t>, ai sensi dell’art. 95 del D.lgs. 50/2016</a:t>
            </a:r>
          </a:p>
          <a:p>
            <a:pPr marL="257175" indent="-171450" algn="just">
              <a:lnSpc>
                <a:spcPct val="150000"/>
              </a:lnSpc>
              <a:spcBef>
                <a:spcPts val="600"/>
              </a:spcBef>
              <a:spcAft>
                <a:spcPts val="600"/>
              </a:spcAft>
              <a:buFont typeface="Arial" panose="020B0604020202020204" pitchFamily="34" charset="0"/>
              <a:buChar char="•"/>
            </a:pPr>
            <a:r>
              <a:rPr lang="it-IT" sz="1200" dirty="0">
                <a:cs typeface="Calibri" panose="020F0502020204030204" pitchFamily="34" charset="0"/>
              </a:rPr>
              <a:t>Sarà prevista la possibilità di effettuare un </a:t>
            </a:r>
            <a:r>
              <a:rPr lang="it-IT" sz="1200" b="1" dirty="0">
                <a:cs typeface="Calibri" panose="020F0502020204030204" pitchFamily="34" charset="0"/>
              </a:rPr>
              <a:t>sopralluogo </a:t>
            </a:r>
            <a:r>
              <a:rPr lang="it-IT" sz="1200" dirty="0">
                <a:cs typeface="Calibri" panose="020F0502020204030204" pitchFamily="34" charset="0"/>
              </a:rPr>
              <a:t>in accordo con i Referenti delle Aziende Sanitarie/ Aziende Ospedaliere</a:t>
            </a:r>
          </a:p>
          <a:p>
            <a:pPr marL="85725" algn="just">
              <a:lnSpc>
                <a:spcPct val="150000"/>
              </a:lnSpc>
              <a:spcBef>
                <a:spcPts val="600"/>
              </a:spcBef>
              <a:spcAft>
                <a:spcPts val="600"/>
              </a:spcAft>
            </a:pPr>
            <a:endParaRPr lang="it-IT" sz="1200" dirty="0">
              <a:cs typeface="Calibri" panose="020F0502020204030204" pitchFamily="34" charset="0"/>
            </a:endParaRPr>
          </a:p>
        </p:txBody>
      </p:sp>
      <p:sp>
        <p:nvSpPr>
          <p:cNvPr id="5" name="Slide Number Placeholder 6">
            <a:extLst>
              <a:ext uri="{FF2B5EF4-FFF2-40B4-BE49-F238E27FC236}">
                <a16:creationId xmlns:a16="http://schemas.microsoft.com/office/drawing/2014/main" id="{9E8D9861-B6CF-463B-A391-A02C4ABA84D5}"/>
              </a:ext>
            </a:extLst>
          </p:cNvPr>
          <p:cNvSpPr txBox="1">
            <a:spLocks/>
          </p:cNvSpPr>
          <p:nvPr/>
        </p:nvSpPr>
        <p:spPr>
          <a:xfrm>
            <a:off x="4604657" y="6553200"/>
            <a:ext cx="533400" cy="169277"/>
          </a:xfrm>
          <a:prstGeom prst="rect">
            <a:avLst/>
          </a:prstGeom>
        </p:spPr>
        <p:txBody>
          <a:bodyPr wrap="square" lIns="0" tIns="0" rIns="0" bIns="0" anchor="t" anchorCtr="0">
            <a:spAutoFit/>
          </a:bodyPr>
          <a:lstStyle>
            <a:defPPr>
              <a:defRPr lang="en-US"/>
            </a:defPPr>
            <a:lvl1pPr marL="0" algn="r" defTabSz="914400" rtl="0" eaLnBrk="1" latinLnBrk="0" hangingPunct="1">
              <a:defRPr sz="1000" kern="1200">
                <a:solidFill>
                  <a:schemeClr val="tx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9EBD5762-3BDC-484D-9503-7EA6D5A9A8CE}" type="slidenum">
              <a:rPr lang="it-IT" sz="1100" i="1" smtClean="0">
                <a:latin typeface="Calibri Light" panose="020F0302020204030204" pitchFamily="34" charset="0"/>
              </a:rPr>
              <a:pPr algn="ctr"/>
              <a:t>7</a:t>
            </a:fld>
            <a:endParaRPr lang="it-IT" sz="1100" i="1" dirty="0">
              <a:latin typeface="Calibri Light" panose="020F0302020204030204" pitchFamily="34" charset="0"/>
            </a:endParaRPr>
          </a:p>
        </p:txBody>
      </p:sp>
    </p:spTree>
    <p:extLst>
      <p:ext uri="{BB962C8B-B14F-4D97-AF65-F5344CB8AC3E}">
        <p14:creationId xmlns:p14="http://schemas.microsoft.com/office/powerpoint/2010/main" val="723294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7650" y="914400"/>
            <a:ext cx="8648700" cy="2923557"/>
          </a:xfrm>
          <a:prstGeom prst="rect">
            <a:avLst/>
          </a:prstGeom>
        </p:spPr>
        <p:txBody>
          <a:bodyPr wrap="square">
            <a:spAutoFit/>
          </a:bodyPr>
          <a:lstStyle/>
          <a:p>
            <a:pPr marL="257175" indent="-171450" algn="just">
              <a:lnSpc>
                <a:spcPct val="120000"/>
              </a:lnSpc>
              <a:spcBef>
                <a:spcPts val="300"/>
              </a:spcBef>
              <a:buFont typeface="Arial" panose="020B0604020202020204" pitchFamily="34" charset="0"/>
              <a:buChar char="•"/>
            </a:pPr>
            <a:r>
              <a:rPr lang="it-IT" sz="1200" dirty="0"/>
              <a:t>A dimostrazione della </a:t>
            </a:r>
            <a:r>
              <a:rPr lang="it-IT" sz="1200" b="1" dirty="0"/>
              <a:t>capacità economico finanziaria</a:t>
            </a:r>
            <a:r>
              <a:rPr lang="it-IT" sz="1200" dirty="0"/>
              <a:t> sarà richiesto il possesso del </a:t>
            </a:r>
            <a:r>
              <a:rPr lang="it-IT" sz="1200" b="1" dirty="0"/>
              <a:t>requisito del fatturato specifico</a:t>
            </a:r>
            <a:r>
              <a:rPr lang="it-IT" sz="1200" dirty="0"/>
              <a:t>,;</a:t>
            </a:r>
          </a:p>
          <a:p>
            <a:pPr marL="257175" indent="-171450" algn="just">
              <a:lnSpc>
                <a:spcPct val="120000"/>
              </a:lnSpc>
              <a:spcBef>
                <a:spcPts val="300"/>
              </a:spcBef>
              <a:buFont typeface="Arial" panose="020B0604020202020204" pitchFamily="34" charset="0"/>
              <a:buChar char="•"/>
            </a:pPr>
            <a:r>
              <a:rPr lang="it-IT" sz="1200" dirty="0">
                <a:cs typeface="Calibri" panose="020F0502020204030204" pitchFamily="34" charset="0"/>
              </a:rPr>
              <a:t>A dimostrazione della </a:t>
            </a:r>
            <a:r>
              <a:rPr lang="it-IT" sz="1200" b="1" dirty="0">
                <a:cs typeface="Calibri" panose="020F0502020204030204" pitchFamily="34" charset="0"/>
              </a:rPr>
              <a:t>capacità</a:t>
            </a:r>
            <a:r>
              <a:rPr lang="it-IT" sz="1200" dirty="0">
                <a:cs typeface="Calibri" panose="020F0502020204030204" pitchFamily="34" charset="0"/>
              </a:rPr>
              <a:t> </a:t>
            </a:r>
            <a:r>
              <a:rPr lang="it-IT" sz="1200" b="1" dirty="0">
                <a:cs typeface="Calibri" panose="020F0502020204030204" pitchFamily="34" charset="0"/>
              </a:rPr>
              <a:t>tecnico professionale</a:t>
            </a:r>
            <a:r>
              <a:rPr lang="it-IT" sz="1200" dirty="0">
                <a:cs typeface="Calibri" panose="020F0502020204030204" pitchFamily="34" charset="0"/>
              </a:rPr>
              <a:t>, sarà richiesto il possesso dei seguenti requisiti:</a:t>
            </a:r>
          </a:p>
          <a:p>
            <a:pPr marL="771525" lvl="1" indent="-228600" algn="just">
              <a:lnSpc>
                <a:spcPct val="120000"/>
              </a:lnSpc>
              <a:spcBef>
                <a:spcPts val="300"/>
              </a:spcBef>
              <a:buSzPct val="92000"/>
              <a:buAutoNum type="alphaLcParenR"/>
            </a:pPr>
            <a:r>
              <a:rPr lang="it-IT" sz="1200" dirty="0"/>
              <a:t>aver regolarmente eseguito, nell’ultimo triennio, servizi di </a:t>
            </a:r>
            <a:r>
              <a:rPr lang="it-IT" sz="1200" dirty="0" err="1"/>
              <a:t>lavanoleggio</a:t>
            </a:r>
            <a:r>
              <a:rPr lang="it-IT" sz="1200" dirty="0"/>
              <a:t> presso almeno due strutture sanitarie pubbliche o private;</a:t>
            </a:r>
          </a:p>
          <a:p>
            <a:pPr marL="771525" lvl="1" indent="-228600" algn="just">
              <a:lnSpc>
                <a:spcPct val="120000"/>
              </a:lnSpc>
              <a:spcBef>
                <a:spcPts val="300"/>
              </a:spcBef>
              <a:buSzPct val="92000"/>
              <a:buAutoNum type="alphaLcParenR"/>
            </a:pPr>
            <a:r>
              <a:rPr lang="it-IT" sz="1200" dirty="0"/>
              <a:t> essere in possesso della Certificazione </a:t>
            </a:r>
            <a:r>
              <a:rPr lang="it-IT" sz="1200" b="1" dirty="0"/>
              <a:t>UNI EN ISO 14065:2004 </a:t>
            </a:r>
            <a:r>
              <a:rPr lang="it-IT" sz="1200" dirty="0"/>
              <a:t>attestante un servizio di </a:t>
            </a:r>
            <a:r>
              <a:rPr lang="it-IT" sz="1200" dirty="0" err="1"/>
              <a:t>lavanolo</a:t>
            </a:r>
            <a:r>
              <a:rPr lang="it-IT" sz="1200" dirty="0"/>
              <a:t> conforme agli standard RABC; </a:t>
            </a:r>
          </a:p>
          <a:p>
            <a:pPr marL="771525" lvl="1" indent="-228600" algn="just">
              <a:lnSpc>
                <a:spcPct val="120000"/>
              </a:lnSpc>
              <a:spcBef>
                <a:spcPts val="300"/>
              </a:spcBef>
              <a:buSzPct val="92000"/>
              <a:buAutoNum type="alphaLcParenR"/>
            </a:pPr>
            <a:r>
              <a:rPr lang="it-IT" sz="1200" dirty="0"/>
              <a:t>essere in possesso della Certificazione </a:t>
            </a:r>
            <a:r>
              <a:rPr lang="it-IT" sz="1200" b="1" dirty="0"/>
              <a:t>UNI EN ISO 9001: 2008 </a:t>
            </a:r>
            <a:r>
              <a:rPr lang="it-IT" sz="1200" dirty="0"/>
              <a:t>o equivalente; </a:t>
            </a:r>
          </a:p>
          <a:p>
            <a:pPr marL="771525" lvl="1" indent="-228600" algn="just">
              <a:lnSpc>
                <a:spcPct val="120000"/>
              </a:lnSpc>
              <a:spcBef>
                <a:spcPts val="300"/>
              </a:spcBef>
              <a:buSzPct val="92000"/>
              <a:buAutoNum type="alphaLcParenR"/>
            </a:pPr>
            <a:r>
              <a:rPr lang="it-IT" sz="1200" dirty="0"/>
              <a:t>essere in possesso della Certificazione </a:t>
            </a:r>
            <a:r>
              <a:rPr lang="it-IT" sz="1200" b="1" dirty="0"/>
              <a:t>UNI EN ISO 14001 </a:t>
            </a:r>
            <a:r>
              <a:rPr lang="it-IT" sz="1200" dirty="0"/>
              <a:t>o altre prove attestanti l’adozione da parte dell’offerente di un sistema di gestione ambientale, come una descrizione dettagliata del sistema di gestione ambientale funzionante presso l’offerente (politica ambientale, analisi ambientale iniziale, programma di 14 / 35 miglioramento, attuazione del S.G.A., misurazioni e valutazioni, definizione delle responsabilità, sistema di documentazione e rapporti di audit).</a:t>
            </a:r>
            <a:endParaRPr lang="it-IT" sz="1200" dirty="0">
              <a:cs typeface="Calibri" panose="020F0502020204030204" pitchFamily="34" charset="0"/>
            </a:endParaRPr>
          </a:p>
        </p:txBody>
      </p:sp>
      <p:sp>
        <p:nvSpPr>
          <p:cNvPr id="5" name="Rectangle 2">
            <a:extLst>
              <a:ext uri="{FF2B5EF4-FFF2-40B4-BE49-F238E27FC236}">
                <a16:creationId xmlns:a16="http://schemas.microsoft.com/office/drawing/2014/main" id="{15CAD009-C44D-4138-A59C-BEC0B1E80948}"/>
              </a:ext>
            </a:extLst>
          </p:cNvPr>
          <p:cNvSpPr txBox="1">
            <a:spLocks noChangeArrowheads="1"/>
          </p:cNvSpPr>
          <p:nvPr/>
        </p:nvSpPr>
        <p:spPr bwMode="auto">
          <a:xfrm>
            <a:off x="304800" y="132799"/>
            <a:ext cx="5538696" cy="430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altLang="it-IT" sz="2200" i="0" dirty="0">
                <a:solidFill>
                  <a:srgbClr val="00003E"/>
                </a:solidFill>
                <a:latin typeface="+mn-lt"/>
              </a:rPr>
              <a:t>Principali elementi della Procedura (2/5)</a:t>
            </a:r>
            <a:endParaRPr kumimoji="0" lang="it-IT" altLang="it-IT" sz="2200" b="1" i="0" u="none" strike="noStrike" kern="1200" cap="none" spc="0" normalizeH="0" baseline="0" noProof="0" dirty="0">
              <a:ln>
                <a:noFill/>
              </a:ln>
              <a:solidFill>
                <a:srgbClr val="00003E"/>
              </a:solidFill>
              <a:effectLst/>
              <a:uLnTx/>
              <a:uFillTx/>
              <a:latin typeface="+mn-lt"/>
            </a:endParaRPr>
          </a:p>
        </p:txBody>
      </p:sp>
      <p:sp>
        <p:nvSpPr>
          <p:cNvPr id="6" name="Slide Number Placeholder 6">
            <a:extLst>
              <a:ext uri="{FF2B5EF4-FFF2-40B4-BE49-F238E27FC236}">
                <a16:creationId xmlns:a16="http://schemas.microsoft.com/office/drawing/2014/main" id="{04904461-28DE-4407-9062-9B5C74709D71}"/>
              </a:ext>
            </a:extLst>
          </p:cNvPr>
          <p:cNvSpPr txBox="1">
            <a:spLocks/>
          </p:cNvSpPr>
          <p:nvPr/>
        </p:nvSpPr>
        <p:spPr>
          <a:xfrm>
            <a:off x="4604657" y="6553200"/>
            <a:ext cx="533400" cy="169277"/>
          </a:xfrm>
          <a:prstGeom prst="rect">
            <a:avLst/>
          </a:prstGeom>
        </p:spPr>
        <p:txBody>
          <a:bodyPr wrap="square" lIns="0" tIns="0" rIns="0" bIns="0" anchor="t" anchorCtr="0">
            <a:spAutoFit/>
          </a:bodyPr>
          <a:lstStyle>
            <a:defPPr>
              <a:defRPr lang="en-US"/>
            </a:defPPr>
            <a:lvl1pPr marL="0" algn="r" defTabSz="914400" rtl="0" eaLnBrk="1" latinLnBrk="0" hangingPunct="1">
              <a:defRPr sz="1000" kern="1200">
                <a:solidFill>
                  <a:schemeClr val="tx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9EBD5762-3BDC-484D-9503-7EA6D5A9A8CE}" type="slidenum">
              <a:rPr lang="it-IT" sz="1100" i="1" smtClean="0">
                <a:latin typeface="Calibri Light" panose="020F0302020204030204" pitchFamily="34" charset="0"/>
              </a:rPr>
              <a:pPr algn="ctr"/>
              <a:t>8</a:t>
            </a:fld>
            <a:endParaRPr lang="it-IT" sz="1100" i="1" dirty="0">
              <a:latin typeface="Calibri Light" panose="020F0302020204030204" pitchFamily="34" charset="0"/>
            </a:endParaRPr>
          </a:p>
        </p:txBody>
      </p:sp>
    </p:spTree>
    <p:extLst>
      <p:ext uri="{BB962C8B-B14F-4D97-AF65-F5344CB8AC3E}">
        <p14:creationId xmlns:p14="http://schemas.microsoft.com/office/powerpoint/2010/main" val="3392022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7650" y="838200"/>
            <a:ext cx="8648700" cy="736805"/>
          </a:xfrm>
          <a:prstGeom prst="rect">
            <a:avLst/>
          </a:prstGeom>
        </p:spPr>
        <p:txBody>
          <a:bodyPr wrap="square">
            <a:spAutoFit/>
          </a:bodyPr>
          <a:lstStyle/>
          <a:p>
            <a:pPr marL="85725" algn="just">
              <a:lnSpc>
                <a:spcPct val="120000"/>
              </a:lnSpc>
              <a:spcAft>
                <a:spcPts val="300"/>
              </a:spcAft>
            </a:pPr>
            <a:r>
              <a:rPr lang="it-IT" sz="1200" dirty="0">
                <a:cs typeface="Calibri" panose="020F0502020204030204" pitchFamily="34" charset="0"/>
              </a:rPr>
              <a:t>I corrispettivi unitari offerti dalla ditta aggiudicataria moltiplicati per le quantità erogate nel periodo di riferimento (base mensile) determineranno i compensi spettanti al fornitore. I servizi e le forniture oggetto della presente gara saranno remunerati secondo le modalità di seguito specificate:</a:t>
            </a:r>
          </a:p>
        </p:txBody>
      </p:sp>
      <p:sp>
        <p:nvSpPr>
          <p:cNvPr id="5" name="Rectangle 2">
            <a:extLst>
              <a:ext uri="{FF2B5EF4-FFF2-40B4-BE49-F238E27FC236}">
                <a16:creationId xmlns:a16="http://schemas.microsoft.com/office/drawing/2014/main" id="{15CAD009-C44D-4138-A59C-BEC0B1E80948}"/>
              </a:ext>
            </a:extLst>
          </p:cNvPr>
          <p:cNvSpPr txBox="1">
            <a:spLocks noChangeArrowheads="1"/>
          </p:cNvSpPr>
          <p:nvPr/>
        </p:nvSpPr>
        <p:spPr bwMode="auto">
          <a:xfrm>
            <a:off x="304800" y="132799"/>
            <a:ext cx="5538696" cy="430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altLang="it-IT" sz="2200" i="0" dirty="0">
                <a:solidFill>
                  <a:srgbClr val="00003E"/>
                </a:solidFill>
                <a:latin typeface="+mn-lt"/>
              </a:rPr>
              <a:t>Principali elementi della Procedura (3/5)</a:t>
            </a:r>
            <a:endParaRPr kumimoji="0" lang="it-IT" altLang="it-IT" sz="2200" b="1" i="0" u="none" strike="noStrike" kern="1200" cap="none" spc="0" normalizeH="0" baseline="0" noProof="0" dirty="0">
              <a:ln>
                <a:noFill/>
              </a:ln>
              <a:solidFill>
                <a:srgbClr val="00003E"/>
              </a:solidFill>
              <a:effectLst/>
              <a:uLnTx/>
              <a:uFillTx/>
              <a:latin typeface="+mn-lt"/>
            </a:endParaRPr>
          </a:p>
        </p:txBody>
      </p:sp>
      <p:sp>
        <p:nvSpPr>
          <p:cNvPr id="6" name="Slide Number Placeholder 6">
            <a:extLst>
              <a:ext uri="{FF2B5EF4-FFF2-40B4-BE49-F238E27FC236}">
                <a16:creationId xmlns:a16="http://schemas.microsoft.com/office/drawing/2014/main" id="{4FAE9024-5520-440E-A042-58B65934AC27}"/>
              </a:ext>
            </a:extLst>
          </p:cNvPr>
          <p:cNvSpPr txBox="1">
            <a:spLocks/>
          </p:cNvSpPr>
          <p:nvPr/>
        </p:nvSpPr>
        <p:spPr>
          <a:xfrm>
            <a:off x="4604657" y="6553200"/>
            <a:ext cx="533400" cy="169277"/>
          </a:xfrm>
          <a:prstGeom prst="rect">
            <a:avLst/>
          </a:prstGeom>
        </p:spPr>
        <p:txBody>
          <a:bodyPr wrap="square" lIns="0" tIns="0" rIns="0" bIns="0" anchor="t" anchorCtr="0">
            <a:spAutoFit/>
          </a:bodyPr>
          <a:lstStyle>
            <a:defPPr>
              <a:defRPr lang="en-US"/>
            </a:defPPr>
            <a:lvl1pPr marL="0" algn="r" defTabSz="914400" rtl="0" eaLnBrk="1" latinLnBrk="0" hangingPunct="1">
              <a:defRPr sz="1000" kern="1200">
                <a:solidFill>
                  <a:schemeClr val="tx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9EBD5762-3BDC-484D-9503-7EA6D5A9A8CE}" type="slidenum">
              <a:rPr lang="it-IT" sz="1100" i="1" smtClean="0">
                <a:latin typeface="Calibri Light" panose="020F0302020204030204" pitchFamily="34" charset="0"/>
              </a:rPr>
              <a:pPr algn="ctr"/>
              <a:t>9</a:t>
            </a:fld>
            <a:endParaRPr lang="it-IT" sz="1100" i="1" dirty="0">
              <a:latin typeface="Calibri Light" panose="020F0302020204030204" pitchFamily="34" charset="0"/>
            </a:endParaRPr>
          </a:p>
        </p:txBody>
      </p:sp>
      <p:graphicFrame>
        <p:nvGraphicFramePr>
          <p:cNvPr id="8" name="Table 7">
            <a:extLst>
              <a:ext uri="{FF2B5EF4-FFF2-40B4-BE49-F238E27FC236}">
                <a16:creationId xmlns:a16="http://schemas.microsoft.com/office/drawing/2014/main" id="{D1FA51B8-97EA-4116-B2CF-BB1B03291CE2}"/>
              </a:ext>
            </a:extLst>
          </p:cNvPr>
          <p:cNvGraphicFramePr>
            <a:graphicFrameLocks noGrp="1"/>
          </p:cNvGraphicFramePr>
          <p:nvPr>
            <p:extLst>
              <p:ext uri="{D42A27DB-BD31-4B8C-83A1-F6EECF244321}">
                <p14:modId xmlns:p14="http://schemas.microsoft.com/office/powerpoint/2010/main" val="3783831002"/>
              </p:ext>
            </p:extLst>
          </p:nvPr>
        </p:nvGraphicFramePr>
        <p:xfrm>
          <a:off x="457200" y="1849519"/>
          <a:ext cx="8077199" cy="3332931"/>
        </p:xfrm>
        <a:graphic>
          <a:graphicData uri="http://schemas.openxmlformats.org/drawingml/2006/table">
            <a:tbl>
              <a:tblPr/>
              <a:tblGrid>
                <a:gridCol w="2268998">
                  <a:extLst>
                    <a:ext uri="{9D8B030D-6E8A-4147-A177-3AD203B41FA5}">
                      <a16:colId xmlns:a16="http://schemas.microsoft.com/office/drawing/2014/main" val="1397599583"/>
                    </a:ext>
                  </a:extLst>
                </a:gridCol>
                <a:gridCol w="1737032">
                  <a:extLst>
                    <a:ext uri="{9D8B030D-6E8A-4147-A177-3AD203B41FA5}">
                      <a16:colId xmlns:a16="http://schemas.microsoft.com/office/drawing/2014/main" val="3769962556"/>
                    </a:ext>
                  </a:extLst>
                </a:gridCol>
                <a:gridCol w="4071169">
                  <a:extLst>
                    <a:ext uri="{9D8B030D-6E8A-4147-A177-3AD203B41FA5}">
                      <a16:colId xmlns:a16="http://schemas.microsoft.com/office/drawing/2014/main" val="53379173"/>
                    </a:ext>
                  </a:extLst>
                </a:gridCol>
              </a:tblGrid>
              <a:tr h="168275">
                <a:tc>
                  <a:txBody>
                    <a:bodyPr/>
                    <a:lstStyle/>
                    <a:p>
                      <a:pPr algn="ctr" fontAlgn="ctr"/>
                      <a:r>
                        <a:rPr lang="it-IT" sz="1000" b="1" i="0" u="none" strike="noStrike">
                          <a:solidFill>
                            <a:srgbClr val="FFFFFF"/>
                          </a:solidFill>
                          <a:effectLst/>
                          <a:latin typeface="Arial" panose="020B0604020202020204" pitchFamily="34" charset="0"/>
                        </a:rPr>
                        <a:t>Voce di Costo</a:t>
                      </a:r>
                    </a:p>
                  </a:txBody>
                  <a:tcPr marL="5428" marR="5428" marT="5428" marB="0" anchor="ctr">
                    <a:lnL>
                      <a:noFill/>
                    </a:lnL>
                    <a:lnR>
                      <a:noFill/>
                    </a:lnR>
                    <a:lnT>
                      <a:noFill/>
                    </a:lnT>
                    <a:lnB>
                      <a:noFill/>
                    </a:lnB>
                    <a:solidFill>
                      <a:srgbClr val="002060"/>
                    </a:solidFill>
                  </a:tcPr>
                </a:tc>
                <a:tc>
                  <a:txBody>
                    <a:bodyPr/>
                    <a:lstStyle/>
                    <a:p>
                      <a:pPr algn="ctr" fontAlgn="ctr"/>
                      <a:r>
                        <a:rPr lang="it-IT" sz="1000" b="1" i="0" u="none" strike="noStrike">
                          <a:solidFill>
                            <a:srgbClr val="FFFFFF"/>
                          </a:solidFill>
                          <a:effectLst/>
                          <a:latin typeface="Arial" panose="020B0604020202020204" pitchFamily="34" charset="0"/>
                        </a:rPr>
                        <a:t>Unità di misura</a:t>
                      </a:r>
                    </a:p>
                  </a:txBody>
                  <a:tcPr marL="5428" marR="5428" marT="5428" marB="0" anchor="ctr">
                    <a:lnL>
                      <a:noFill/>
                    </a:lnL>
                    <a:lnR>
                      <a:noFill/>
                    </a:lnR>
                    <a:lnT>
                      <a:noFill/>
                    </a:lnT>
                    <a:lnB>
                      <a:noFill/>
                    </a:lnB>
                    <a:solidFill>
                      <a:srgbClr val="002060"/>
                    </a:solidFill>
                  </a:tcPr>
                </a:tc>
                <a:tc>
                  <a:txBody>
                    <a:bodyPr/>
                    <a:lstStyle/>
                    <a:p>
                      <a:pPr algn="ctr" fontAlgn="ctr"/>
                      <a:r>
                        <a:rPr lang="it-IT" sz="1000" b="1" i="0" u="none" strike="noStrike">
                          <a:solidFill>
                            <a:srgbClr val="FFFFFF"/>
                          </a:solidFill>
                          <a:effectLst/>
                          <a:latin typeface="Arial" panose="020B0604020202020204" pitchFamily="34" charset="0"/>
                        </a:rPr>
                        <a:t>Servizi remunerati</a:t>
                      </a:r>
                    </a:p>
                  </a:txBody>
                  <a:tcPr marL="5428" marR="5428" marT="5428" marB="0" anchor="ctr">
                    <a:lnL>
                      <a:noFill/>
                    </a:lnL>
                    <a:lnR>
                      <a:noFill/>
                    </a:lnR>
                    <a:lnT>
                      <a:noFill/>
                    </a:lnT>
                    <a:lnB>
                      <a:noFill/>
                    </a:lnB>
                    <a:solidFill>
                      <a:srgbClr val="002060"/>
                    </a:solidFill>
                  </a:tcPr>
                </a:tc>
                <a:extLst>
                  <a:ext uri="{0D108BD9-81ED-4DB2-BD59-A6C34878D82A}">
                    <a16:rowId xmlns:a16="http://schemas.microsoft.com/office/drawing/2014/main" val="2090246932"/>
                  </a:ext>
                </a:extLst>
              </a:tr>
              <a:tr h="504825">
                <a:tc>
                  <a:txBody>
                    <a:bodyPr/>
                    <a:lstStyle/>
                    <a:p>
                      <a:pPr algn="l" fontAlgn="ctr"/>
                      <a:r>
                        <a:rPr lang="it-IT" sz="1000" b="0" i="0" u="none" strike="noStrike" dirty="0">
                          <a:solidFill>
                            <a:srgbClr val="000000"/>
                          </a:solidFill>
                          <a:effectLst/>
                          <a:latin typeface="Arial" panose="020B0604020202020204" pitchFamily="34" charset="0"/>
                        </a:rPr>
                        <a:t>Giornata di degenza ordinaria</a:t>
                      </a:r>
                    </a:p>
                  </a:txBody>
                  <a:tcPr marL="5428" marR="5428" marT="5428" marB="0" anchor="ctr">
                    <a:lnL>
                      <a:noFill/>
                    </a:lnL>
                    <a:lnR>
                      <a:noFill/>
                    </a:lnR>
                    <a:lnT>
                      <a:noFill/>
                    </a:lnT>
                    <a:lnB>
                      <a:noFill/>
                    </a:lnB>
                    <a:solidFill>
                      <a:srgbClr val="D9E1F2"/>
                    </a:solidFill>
                  </a:tcPr>
                </a:tc>
                <a:tc>
                  <a:txBody>
                    <a:bodyPr/>
                    <a:lstStyle/>
                    <a:p>
                      <a:pPr algn="ctr" fontAlgn="ctr"/>
                      <a:r>
                        <a:rPr lang="it-IT" sz="1000" b="0" i="0" u="none" strike="noStrike" dirty="0">
                          <a:solidFill>
                            <a:srgbClr val="000000"/>
                          </a:solidFill>
                          <a:effectLst/>
                          <a:latin typeface="Arial" panose="020B0604020202020204" pitchFamily="34" charset="0"/>
                        </a:rPr>
                        <a:t>Giornata</a:t>
                      </a:r>
                    </a:p>
                  </a:txBody>
                  <a:tcPr marL="5428" marR="5428" marT="5428" marB="0" anchor="ctr">
                    <a:lnL>
                      <a:noFill/>
                    </a:lnL>
                    <a:lnR>
                      <a:noFill/>
                    </a:lnR>
                    <a:lnT>
                      <a:noFill/>
                    </a:lnT>
                    <a:lnB>
                      <a:noFill/>
                    </a:lnB>
                    <a:solidFill>
                      <a:srgbClr val="D9E1F2"/>
                    </a:solidFill>
                  </a:tcPr>
                </a:tc>
                <a:tc>
                  <a:txBody>
                    <a:bodyPr/>
                    <a:lstStyle/>
                    <a:p>
                      <a:pPr algn="just" fontAlgn="ctr"/>
                      <a:r>
                        <a:rPr lang="it-IT" sz="1000" b="0" i="0" u="none" strike="noStrike" dirty="0">
                          <a:solidFill>
                            <a:srgbClr val="000000"/>
                          </a:solidFill>
                          <a:effectLst/>
                          <a:latin typeface="Arial" panose="020B0604020202020204" pitchFamily="34" charset="0"/>
                        </a:rPr>
                        <a:t>Tutti i servizi connessi alla fornitura a noleggio   di   biancheria   piana   e   di </a:t>
                      </a:r>
                      <a:r>
                        <a:rPr lang="it-IT" sz="1000" b="0" i="0" u="none" strike="noStrike" dirty="0" err="1">
                          <a:solidFill>
                            <a:srgbClr val="000000"/>
                          </a:solidFill>
                          <a:effectLst/>
                          <a:latin typeface="Arial" panose="020B0604020202020204" pitchFamily="34" charset="0"/>
                        </a:rPr>
                        <a:t>materasseria</a:t>
                      </a:r>
                      <a:r>
                        <a:rPr lang="it-IT" sz="1000" b="0" i="0" u="none" strike="noStrike" dirty="0">
                          <a:solidFill>
                            <a:srgbClr val="000000"/>
                          </a:solidFill>
                          <a:effectLst/>
                          <a:latin typeface="Arial" panose="020B0604020202020204" pitchFamily="34" charset="0"/>
                        </a:rPr>
                        <a:t> per i reparti e le strutture ospedaliere e territoriali. </a:t>
                      </a:r>
                    </a:p>
                  </a:txBody>
                  <a:tcPr marL="5428" marR="5428" marT="5428" marB="0" anchor="ctr">
                    <a:lnL>
                      <a:noFill/>
                    </a:lnL>
                    <a:lnR>
                      <a:noFill/>
                    </a:lnR>
                    <a:lnT>
                      <a:noFill/>
                    </a:lnT>
                    <a:lnB>
                      <a:noFill/>
                    </a:lnB>
                    <a:solidFill>
                      <a:srgbClr val="D9E1F2"/>
                    </a:solidFill>
                  </a:tcPr>
                </a:tc>
                <a:extLst>
                  <a:ext uri="{0D108BD9-81ED-4DB2-BD59-A6C34878D82A}">
                    <a16:rowId xmlns:a16="http://schemas.microsoft.com/office/drawing/2014/main" val="769928090"/>
                  </a:ext>
                </a:extLst>
              </a:tr>
              <a:tr h="504825">
                <a:tc>
                  <a:txBody>
                    <a:bodyPr/>
                    <a:lstStyle/>
                    <a:p>
                      <a:pPr algn="l" fontAlgn="ctr"/>
                      <a:r>
                        <a:rPr lang="it-IT" sz="1000" b="0" i="0" u="none" strike="noStrike">
                          <a:solidFill>
                            <a:srgbClr val="000000"/>
                          </a:solidFill>
                          <a:effectLst/>
                          <a:latin typeface="Arial" panose="020B0604020202020204" pitchFamily="34" charset="0"/>
                        </a:rPr>
                        <a:t>Giornate di degenza in DH medici e chirurgici</a:t>
                      </a:r>
                    </a:p>
                  </a:txBody>
                  <a:tcPr marL="5428" marR="5428" marT="5428" marB="0" anchor="ctr">
                    <a:lnL>
                      <a:noFill/>
                    </a:lnL>
                    <a:lnR>
                      <a:noFill/>
                    </a:lnR>
                    <a:lnT>
                      <a:noFill/>
                    </a:lnT>
                    <a:lnB>
                      <a:noFill/>
                    </a:lnB>
                  </a:tcPr>
                </a:tc>
                <a:tc>
                  <a:txBody>
                    <a:bodyPr/>
                    <a:lstStyle/>
                    <a:p>
                      <a:pPr algn="ctr" fontAlgn="ctr"/>
                      <a:r>
                        <a:rPr lang="it-IT" sz="1000" b="0" i="0" u="none" strike="noStrike">
                          <a:solidFill>
                            <a:srgbClr val="000000"/>
                          </a:solidFill>
                          <a:effectLst/>
                          <a:latin typeface="Arial" panose="020B0604020202020204" pitchFamily="34" charset="0"/>
                        </a:rPr>
                        <a:t>Giornata</a:t>
                      </a:r>
                    </a:p>
                  </a:txBody>
                  <a:tcPr marL="5428" marR="5428" marT="5428" marB="0" anchor="ctr">
                    <a:lnL>
                      <a:noFill/>
                    </a:lnL>
                    <a:lnR>
                      <a:noFill/>
                    </a:lnR>
                    <a:lnT>
                      <a:noFill/>
                    </a:lnT>
                    <a:lnB>
                      <a:noFill/>
                    </a:lnB>
                  </a:tcPr>
                </a:tc>
                <a:tc>
                  <a:txBody>
                    <a:bodyPr/>
                    <a:lstStyle/>
                    <a:p>
                      <a:pPr algn="just" fontAlgn="ctr"/>
                      <a:r>
                        <a:rPr lang="it-IT" sz="1000" b="0" i="0" u="none" strike="noStrike" dirty="0">
                          <a:solidFill>
                            <a:srgbClr val="000000"/>
                          </a:solidFill>
                          <a:effectLst/>
                          <a:latin typeface="Arial" panose="020B0604020202020204" pitchFamily="34" charset="0"/>
                        </a:rPr>
                        <a:t>Tutti i servizi connessi alla fornitura a noleggio   di   biancheria   piana   e   di </a:t>
                      </a:r>
                      <a:r>
                        <a:rPr lang="it-IT" sz="1000" b="0" i="0" u="none" strike="noStrike" dirty="0" err="1">
                          <a:solidFill>
                            <a:srgbClr val="000000"/>
                          </a:solidFill>
                          <a:effectLst/>
                          <a:latin typeface="Arial" panose="020B0604020202020204" pitchFamily="34" charset="0"/>
                        </a:rPr>
                        <a:t>materasseria</a:t>
                      </a:r>
                      <a:r>
                        <a:rPr lang="it-IT" sz="1000" b="0" i="0" u="none" strike="noStrike" dirty="0">
                          <a:solidFill>
                            <a:srgbClr val="000000"/>
                          </a:solidFill>
                          <a:effectLst/>
                          <a:latin typeface="Arial" panose="020B0604020202020204" pitchFamily="34" charset="0"/>
                        </a:rPr>
                        <a:t> per le attività di DH delle strutture ospedaliere e territoriali ivi inclusi i trattamenti chemioterapici. </a:t>
                      </a:r>
                    </a:p>
                  </a:txBody>
                  <a:tcPr marL="5428" marR="5428" marT="5428" marB="0" anchor="ctr">
                    <a:lnL>
                      <a:noFill/>
                    </a:lnL>
                    <a:lnR>
                      <a:noFill/>
                    </a:lnR>
                    <a:lnT>
                      <a:noFill/>
                    </a:lnT>
                    <a:lnB>
                      <a:noFill/>
                    </a:lnB>
                  </a:tcPr>
                </a:tc>
                <a:extLst>
                  <a:ext uri="{0D108BD9-81ED-4DB2-BD59-A6C34878D82A}">
                    <a16:rowId xmlns:a16="http://schemas.microsoft.com/office/drawing/2014/main" val="2288472101"/>
                  </a:ext>
                </a:extLst>
              </a:tr>
              <a:tr h="504825">
                <a:tc>
                  <a:txBody>
                    <a:bodyPr/>
                    <a:lstStyle/>
                    <a:p>
                      <a:pPr algn="l" fontAlgn="ctr"/>
                      <a:r>
                        <a:rPr lang="it-IT" sz="900" b="0" i="0" u="none" strike="noStrike" dirty="0">
                          <a:solidFill>
                            <a:srgbClr val="000000"/>
                          </a:solidFill>
                          <a:effectLst/>
                          <a:latin typeface="Arial" panose="020B0604020202020204" pitchFamily="34" charset="0"/>
                        </a:rPr>
                        <a:t>Trattamenti dialitici e chemioterapici</a:t>
                      </a:r>
                    </a:p>
                  </a:txBody>
                  <a:tcPr marL="5428" marR="5428" marT="5428" marB="0" anchor="ctr">
                    <a:lnL>
                      <a:noFill/>
                    </a:lnL>
                    <a:lnR>
                      <a:noFill/>
                    </a:lnR>
                    <a:lnT>
                      <a:noFill/>
                    </a:lnT>
                    <a:lnB>
                      <a:noFill/>
                    </a:lnB>
                    <a:solidFill>
                      <a:srgbClr val="D9E1F2"/>
                    </a:solidFill>
                  </a:tcPr>
                </a:tc>
                <a:tc>
                  <a:txBody>
                    <a:bodyPr/>
                    <a:lstStyle/>
                    <a:p>
                      <a:pPr algn="ctr" fontAlgn="ctr"/>
                      <a:r>
                        <a:rPr lang="it-IT" sz="1000" b="0" i="0" u="none" strike="noStrike" dirty="0">
                          <a:solidFill>
                            <a:srgbClr val="000000"/>
                          </a:solidFill>
                          <a:effectLst/>
                          <a:latin typeface="Arial" panose="020B0604020202020204" pitchFamily="34" charset="0"/>
                        </a:rPr>
                        <a:t>Trattamento</a:t>
                      </a:r>
                    </a:p>
                  </a:txBody>
                  <a:tcPr marL="5428" marR="5428" marT="5428" marB="0" anchor="ctr">
                    <a:lnL>
                      <a:noFill/>
                    </a:lnL>
                    <a:lnR>
                      <a:noFill/>
                    </a:lnR>
                    <a:lnT>
                      <a:noFill/>
                    </a:lnT>
                    <a:lnB>
                      <a:noFill/>
                    </a:lnB>
                    <a:solidFill>
                      <a:srgbClr val="D9E1F2"/>
                    </a:solidFill>
                  </a:tcPr>
                </a:tc>
                <a:tc>
                  <a:txBody>
                    <a:bodyPr/>
                    <a:lstStyle/>
                    <a:p>
                      <a:pPr algn="l" fontAlgn="ctr"/>
                      <a:r>
                        <a:rPr lang="it-IT" sz="1000" b="0" i="0" u="none" strike="noStrike" dirty="0">
                          <a:solidFill>
                            <a:srgbClr val="000000"/>
                          </a:solidFill>
                          <a:effectLst/>
                          <a:latin typeface="Arial" panose="020B0604020202020204" pitchFamily="34" charset="0"/>
                        </a:rPr>
                        <a:t>Tutti i servizi connessi alla fornitura a noleggio di tutto il materiale occorrente all’effettuazione dei trattamenti dialitici e chemioterapici (biancheria piana, etc.) </a:t>
                      </a:r>
                    </a:p>
                  </a:txBody>
                  <a:tcPr marL="5428" marR="5428" marT="5428" marB="0" anchor="ctr">
                    <a:lnL>
                      <a:noFill/>
                    </a:lnL>
                    <a:lnR>
                      <a:noFill/>
                    </a:lnR>
                    <a:lnT>
                      <a:noFill/>
                    </a:lnT>
                    <a:lnB>
                      <a:noFill/>
                    </a:lnB>
                    <a:solidFill>
                      <a:srgbClr val="D9E1F2"/>
                    </a:solidFill>
                  </a:tcPr>
                </a:tc>
                <a:extLst>
                  <a:ext uri="{0D108BD9-81ED-4DB2-BD59-A6C34878D82A}">
                    <a16:rowId xmlns:a16="http://schemas.microsoft.com/office/drawing/2014/main" val="3355938056"/>
                  </a:ext>
                </a:extLst>
              </a:tr>
              <a:tr h="504825">
                <a:tc>
                  <a:txBody>
                    <a:bodyPr/>
                    <a:lstStyle/>
                    <a:p>
                      <a:pPr algn="l" fontAlgn="ctr"/>
                      <a:r>
                        <a:rPr lang="it-IT" sz="1000" b="0" i="0" u="none" strike="noStrike">
                          <a:solidFill>
                            <a:srgbClr val="000000"/>
                          </a:solidFill>
                          <a:effectLst/>
                          <a:latin typeface="Arial" panose="020B0604020202020204" pitchFamily="34" charset="0"/>
                        </a:rPr>
                        <a:t>Accessi al Pronto Soccorso</a:t>
                      </a:r>
                    </a:p>
                  </a:txBody>
                  <a:tcPr marL="5428" marR="5428" marT="5428" marB="0" anchor="ctr">
                    <a:lnL>
                      <a:noFill/>
                    </a:lnL>
                    <a:lnR>
                      <a:noFill/>
                    </a:lnR>
                    <a:lnT>
                      <a:noFill/>
                    </a:lnT>
                    <a:lnB>
                      <a:noFill/>
                    </a:lnB>
                  </a:tcPr>
                </a:tc>
                <a:tc>
                  <a:txBody>
                    <a:bodyPr/>
                    <a:lstStyle/>
                    <a:p>
                      <a:pPr algn="ctr" fontAlgn="ctr"/>
                      <a:r>
                        <a:rPr lang="it-IT" sz="1000" b="0" i="0" u="none" strike="noStrike">
                          <a:solidFill>
                            <a:srgbClr val="000000"/>
                          </a:solidFill>
                          <a:effectLst/>
                          <a:latin typeface="Arial" panose="020B0604020202020204" pitchFamily="34" charset="0"/>
                        </a:rPr>
                        <a:t>Accesso</a:t>
                      </a:r>
                    </a:p>
                  </a:txBody>
                  <a:tcPr marL="5428" marR="5428" marT="5428" marB="0" anchor="ctr">
                    <a:lnL>
                      <a:noFill/>
                    </a:lnL>
                    <a:lnR>
                      <a:noFill/>
                    </a:lnR>
                    <a:lnT>
                      <a:noFill/>
                    </a:lnT>
                    <a:lnB>
                      <a:noFill/>
                    </a:lnB>
                  </a:tcPr>
                </a:tc>
                <a:tc>
                  <a:txBody>
                    <a:bodyPr/>
                    <a:lstStyle/>
                    <a:p>
                      <a:pPr algn="l" fontAlgn="ctr"/>
                      <a:r>
                        <a:rPr lang="it-IT" sz="1000" b="0" i="0" u="none" strike="noStrike">
                          <a:solidFill>
                            <a:srgbClr val="000000"/>
                          </a:solidFill>
                          <a:effectLst/>
                          <a:latin typeface="Arial" panose="020B0604020202020204" pitchFamily="34" charset="0"/>
                        </a:rPr>
                        <a:t>Tutti i servizi connessi alla fornitura a noleggio di tutto il materiale occorrente al pronto soccorso dell’Azienda Sanitaria (materasseria, biancheria piana, etc.) </a:t>
                      </a:r>
                    </a:p>
                  </a:txBody>
                  <a:tcPr marL="5428" marR="5428" marT="5428" marB="0" anchor="ctr">
                    <a:lnL>
                      <a:noFill/>
                    </a:lnL>
                    <a:lnR>
                      <a:noFill/>
                    </a:lnR>
                    <a:lnT>
                      <a:noFill/>
                    </a:lnT>
                    <a:lnB>
                      <a:noFill/>
                    </a:lnB>
                  </a:tcPr>
                </a:tc>
                <a:extLst>
                  <a:ext uri="{0D108BD9-81ED-4DB2-BD59-A6C34878D82A}">
                    <a16:rowId xmlns:a16="http://schemas.microsoft.com/office/drawing/2014/main" val="3496830068"/>
                  </a:ext>
                </a:extLst>
              </a:tr>
              <a:tr h="336550">
                <a:tc>
                  <a:txBody>
                    <a:bodyPr/>
                    <a:lstStyle/>
                    <a:p>
                      <a:pPr algn="l" fontAlgn="ctr"/>
                      <a:r>
                        <a:rPr lang="it-IT" sz="1000" b="0" i="0" u="none" strike="noStrike">
                          <a:solidFill>
                            <a:srgbClr val="000000"/>
                          </a:solidFill>
                          <a:effectLst/>
                          <a:latin typeface="Arial" panose="020B0604020202020204" pitchFamily="34" charset="0"/>
                        </a:rPr>
                        <a:t>Dipendenti vestiti (inclusi operatori del 118) </a:t>
                      </a:r>
                    </a:p>
                  </a:txBody>
                  <a:tcPr marL="5428" marR="5428" marT="5428" marB="0" anchor="ctr">
                    <a:lnL>
                      <a:noFill/>
                    </a:lnL>
                    <a:lnR>
                      <a:noFill/>
                    </a:lnR>
                    <a:lnT>
                      <a:noFill/>
                    </a:lnT>
                    <a:lnB>
                      <a:noFill/>
                    </a:lnB>
                    <a:solidFill>
                      <a:srgbClr val="D9E1F2"/>
                    </a:solidFill>
                  </a:tcPr>
                </a:tc>
                <a:tc>
                  <a:txBody>
                    <a:bodyPr/>
                    <a:lstStyle/>
                    <a:p>
                      <a:pPr algn="ctr" fontAlgn="ctr"/>
                      <a:r>
                        <a:rPr lang="it-IT" sz="1000" b="0" i="0" u="none" strike="noStrike">
                          <a:solidFill>
                            <a:srgbClr val="000000"/>
                          </a:solidFill>
                          <a:effectLst/>
                          <a:latin typeface="Arial" panose="020B0604020202020204" pitchFamily="34" charset="0"/>
                        </a:rPr>
                        <a:t>Canone mese per dipendente</a:t>
                      </a:r>
                    </a:p>
                  </a:txBody>
                  <a:tcPr marL="5428" marR="5428" marT="5428" marB="0" anchor="ctr">
                    <a:lnL>
                      <a:noFill/>
                    </a:lnL>
                    <a:lnR>
                      <a:noFill/>
                    </a:lnR>
                    <a:lnT>
                      <a:noFill/>
                    </a:lnT>
                    <a:lnB>
                      <a:noFill/>
                    </a:lnB>
                    <a:solidFill>
                      <a:srgbClr val="D9E1F2"/>
                    </a:solidFill>
                  </a:tcPr>
                </a:tc>
                <a:tc>
                  <a:txBody>
                    <a:bodyPr/>
                    <a:lstStyle/>
                    <a:p>
                      <a:pPr algn="l" fontAlgn="ctr"/>
                      <a:r>
                        <a:rPr lang="it-IT" sz="900" b="0" i="0" u="none" strike="noStrike">
                          <a:solidFill>
                            <a:srgbClr val="000000"/>
                          </a:solidFill>
                          <a:effectLst/>
                          <a:latin typeface="Arial" panose="020B0604020202020204" pitchFamily="34" charset="0"/>
                        </a:rPr>
                        <a:t>Tutti i servizi connessi alla fornitura a noleggio di divise per il personale dipendente e per gli operatori del 118.</a:t>
                      </a:r>
                    </a:p>
                  </a:txBody>
                  <a:tcPr marL="5428" marR="5428" marT="5428" marB="0" anchor="ctr">
                    <a:lnL>
                      <a:noFill/>
                    </a:lnL>
                    <a:lnR>
                      <a:noFill/>
                    </a:lnR>
                    <a:lnT>
                      <a:noFill/>
                    </a:lnT>
                    <a:lnB>
                      <a:noFill/>
                    </a:lnB>
                    <a:solidFill>
                      <a:srgbClr val="D9E1F2"/>
                    </a:solidFill>
                  </a:tcPr>
                </a:tc>
                <a:extLst>
                  <a:ext uri="{0D108BD9-81ED-4DB2-BD59-A6C34878D82A}">
                    <a16:rowId xmlns:a16="http://schemas.microsoft.com/office/drawing/2014/main" val="1432975152"/>
                  </a:ext>
                </a:extLst>
              </a:tr>
              <a:tr h="303981">
                <a:tc>
                  <a:txBody>
                    <a:bodyPr/>
                    <a:lstStyle/>
                    <a:p>
                      <a:pPr algn="l" fontAlgn="ctr"/>
                      <a:r>
                        <a:rPr lang="it-IT" sz="1000" b="0" i="0" u="none" strike="noStrike">
                          <a:solidFill>
                            <a:srgbClr val="000000"/>
                          </a:solidFill>
                          <a:effectLst/>
                          <a:latin typeface="Arial" panose="020B0604020202020204" pitchFamily="34" charset="0"/>
                        </a:rPr>
                        <a:t>TTR</a:t>
                      </a:r>
                    </a:p>
                  </a:txBody>
                  <a:tcPr marL="5428" marR="5428" marT="5428" marB="0" anchor="ctr">
                    <a:lnL>
                      <a:noFill/>
                    </a:lnL>
                    <a:lnR>
                      <a:noFill/>
                    </a:lnR>
                    <a:lnT>
                      <a:noFill/>
                    </a:lnT>
                    <a:lnB>
                      <a:noFill/>
                    </a:lnB>
                  </a:tcPr>
                </a:tc>
                <a:tc>
                  <a:txBody>
                    <a:bodyPr/>
                    <a:lstStyle/>
                    <a:p>
                      <a:pPr algn="ctr" fontAlgn="ctr"/>
                      <a:r>
                        <a:rPr lang="it-IT" sz="1000" b="0" i="0" u="none" strike="noStrike">
                          <a:solidFill>
                            <a:srgbClr val="000000"/>
                          </a:solidFill>
                          <a:effectLst/>
                          <a:latin typeface="Arial" panose="020B0604020202020204" pitchFamily="34" charset="0"/>
                        </a:rPr>
                        <a:t>Pezzo</a:t>
                      </a:r>
                    </a:p>
                  </a:txBody>
                  <a:tcPr marL="5428" marR="5428" marT="5428" marB="0" anchor="ctr">
                    <a:lnL>
                      <a:noFill/>
                    </a:lnL>
                    <a:lnR>
                      <a:noFill/>
                    </a:lnR>
                    <a:lnT>
                      <a:noFill/>
                    </a:lnT>
                    <a:lnB>
                      <a:noFill/>
                    </a:lnB>
                  </a:tcPr>
                </a:tc>
                <a:tc>
                  <a:txBody>
                    <a:bodyPr/>
                    <a:lstStyle/>
                    <a:p>
                      <a:pPr algn="l" fontAlgn="ctr"/>
                      <a:r>
                        <a:rPr lang="it-IT" sz="900" b="0" i="0" u="none" strike="noStrike">
                          <a:solidFill>
                            <a:srgbClr val="000000"/>
                          </a:solidFill>
                          <a:effectLst/>
                          <a:latin typeface="Arial" panose="020B0604020202020204" pitchFamily="34" charset="0"/>
                        </a:rPr>
                        <a:t>Tutti i servizi connessi alla fornitura a noleggio di materiale in TTR per le sale operatorie.</a:t>
                      </a:r>
                    </a:p>
                  </a:txBody>
                  <a:tcPr marL="5428" marR="5428" marT="5428" marB="0" anchor="ctr">
                    <a:lnL>
                      <a:noFill/>
                    </a:lnL>
                    <a:lnR>
                      <a:noFill/>
                    </a:lnR>
                    <a:lnT>
                      <a:noFill/>
                    </a:lnT>
                    <a:lnB>
                      <a:noFill/>
                    </a:lnB>
                  </a:tcPr>
                </a:tc>
                <a:extLst>
                  <a:ext uri="{0D108BD9-81ED-4DB2-BD59-A6C34878D82A}">
                    <a16:rowId xmlns:a16="http://schemas.microsoft.com/office/drawing/2014/main" val="571821791"/>
                  </a:ext>
                </a:extLst>
              </a:tr>
              <a:tr h="504825">
                <a:tc>
                  <a:txBody>
                    <a:bodyPr/>
                    <a:lstStyle/>
                    <a:p>
                      <a:pPr algn="l" fontAlgn="ctr"/>
                      <a:r>
                        <a:rPr lang="it-IT" sz="1000" b="0" i="0" u="none" strike="noStrike">
                          <a:solidFill>
                            <a:srgbClr val="000000"/>
                          </a:solidFill>
                          <a:effectLst/>
                          <a:latin typeface="Arial" panose="020B0604020202020204" pitchFamily="34" charset="0"/>
                        </a:rPr>
                        <a:t>Lavaggio, asciugatura e   stiro   di   materiale tessile     di     proprietà dell’Azienda Sanitaria </a:t>
                      </a:r>
                    </a:p>
                  </a:txBody>
                  <a:tcPr marL="5428" marR="5428" marT="5428" marB="0" anchor="ctr">
                    <a:lnL>
                      <a:noFill/>
                    </a:lnL>
                    <a:lnR>
                      <a:noFill/>
                    </a:lnR>
                    <a:lnT>
                      <a:noFill/>
                    </a:lnT>
                    <a:lnB>
                      <a:noFill/>
                    </a:lnB>
                    <a:solidFill>
                      <a:srgbClr val="D9E1F2"/>
                    </a:solidFill>
                  </a:tcPr>
                </a:tc>
                <a:tc>
                  <a:txBody>
                    <a:bodyPr/>
                    <a:lstStyle/>
                    <a:p>
                      <a:pPr algn="ctr" fontAlgn="ctr"/>
                      <a:r>
                        <a:rPr lang="it-IT" sz="1000" b="0" i="0" u="none" strike="noStrike">
                          <a:solidFill>
                            <a:srgbClr val="000000"/>
                          </a:solidFill>
                          <a:effectLst/>
                          <a:latin typeface="Arial" panose="020B0604020202020204" pitchFamily="34" charset="0"/>
                        </a:rPr>
                        <a:t>Chilogrammo</a:t>
                      </a:r>
                    </a:p>
                  </a:txBody>
                  <a:tcPr marL="5428" marR="5428" marT="5428" marB="0" anchor="ctr">
                    <a:lnL>
                      <a:noFill/>
                    </a:lnL>
                    <a:lnR>
                      <a:noFill/>
                    </a:lnR>
                    <a:lnT>
                      <a:noFill/>
                    </a:lnT>
                    <a:lnB>
                      <a:noFill/>
                    </a:lnB>
                    <a:solidFill>
                      <a:srgbClr val="D9E1F2"/>
                    </a:solidFill>
                  </a:tcPr>
                </a:tc>
                <a:tc>
                  <a:txBody>
                    <a:bodyPr/>
                    <a:lstStyle/>
                    <a:p>
                      <a:pPr algn="l" fontAlgn="ctr"/>
                      <a:r>
                        <a:rPr lang="it-IT" sz="1000" b="0" i="0" u="none" strike="noStrike" dirty="0">
                          <a:solidFill>
                            <a:srgbClr val="000000"/>
                          </a:solidFill>
                          <a:effectLst/>
                          <a:latin typeface="Arial" panose="020B0604020202020204" pitchFamily="34" charset="0"/>
                        </a:rPr>
                        <a:t>Tutti i servizi connessi al lavaggio, all’asciugatura e stiro del materiale tessile di proprietà dell’Azienda Sanitaria, (materiale diverso da quello noleggiato).</a:t>
                      </a:r>
                    </a:p>
                  </a:txBody>
                  <a:tcPr marL="5428" marR="5428" marT="5428" marB="0" anchor="ctr">
                    <a:lnL>
                      <a:noFill/>
                    </a:lnL>
                    <a:lnR>
                      <a:noFill/>
                    </a:lnR>
                    <a:lnT>
                      <a:noFill/>
                    </a:lnT>
                    <a:lnB>
                      <a:noFill/>
                    </a:lnB>
                    <a:solidFill>
                      <a:srgbClr val="D9E1F2"/>
                    </a:solidFill>
                  </a:tcPr>
                </a:tc>
                <a:extLst>
                  <a:ext uri="{0D108BD9-81ED-4DB2-BD59-A6C34878D82A}">
                    <a16:rowId xmlns:a16="http://schemas.microsoft.com/office/drawing/2014/main" val="2418387552"/>
                  </a:ext>
                </a:extLst>
              </a:tr>
            </a:tbl>
          </a:graphicData>
        </a:graphic>
      </p:graphicFrame>
    </p:spTree>
    <p:extLst>
      <p:ext uri="{BB962C8B-B14F-4D97-AF65-F5344CB8AC3E}">
        <p14:creationId xmlns:p14="http://schemas.microsoft.com/office/powerpoint/2010/main" val="3440519428"/>
      </p:ext>
    </p:extLst>
  </p:cSld>
  <p:clrMapOvr>
    <a:masterClrMapping/>
  </p:clrMapOvr>
</p:sld>
</file>

<file path=ppt/theme/theme1.xml><?xml version="1.0" encoding="utf-8"?>
<a:theme xmlns:a="http://schemas.openxmlformats.org/drawingml/2006/main" name="1_PwC">
  <a:themeElements>
    <a:clrScheme name="PwC Orange">
      <a:dk1>
        <a:srgbClr val="000000"/>
      </a:dk1>
      <a:lt1>
        <a:srgbClr val="FFFFFF"/>
      </a:lt1>
      <a:dk2>
        <a:srgbClr val="DC6900"/>
      </a:dk2>
      <a:lt2>
        <a:srgbClr val="FFFFFF"/>
      </a:lt2>
      <a:accent1>
        <a:srgbClr val="DC6900"/>
      </a:accent1>
      <a:accent2>
        <a:srgbClr val="FFB600"/>
      </a:accent2>
      <a:accent3>
        <a:srgbClr val="602320"/>
      </a:accent3>
      <a:accent4>
        <a:srgbClr val="DB536A"/>
      </a:accent4>
      <a:accent5>
        <a:srgbClr val="A32020"/>
      </a:accent5>
      <a:accent6>
        <a:srgbClr val="E0301E"/>
      </a:accent6>
      <a:hlink>
        <a:srgbClr val="DC6900"/>
      </a:hlink>
      <a:folHlink>
        <a:srgbClr val="DC6900"/>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indent="-274320">
          <a:spcAft>
            <a:spcPts val="900"/>
          </a:spcAft>
          <a:defRPr sz="2000" dirty="0" err="1" smtClean="0">
            <a:latin typeface="Georgia" pitchFamily="18" charset="0"/>
          </a:defRPr>
        </a:defPPr>
      </a:lstStyle>
    </a:tx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ListForm</Display>
  <Edit>ListForm</Edit>
  <New>ListForm</New>
</FormTemplates>
</file>

<file path=customXml/item2.xml><?xml version="1.0" encoding="utf-8"?>
<ct:contentTypeSchema xmlns:ct="http://schemas.microsoft.com/office/2006/metadata/contentType" xmlns:ma="http://schemas.microsoft.com/office/2006/metadata/properties/metaAttributes" ct:_="" ma:_="" ma:contentTypeName="siapsAmministrazioneTrasparente" ma:contentTypeID="0x01009EA7F58EC9F24C989BA50053C6DFDE2E008759DAD62F381942866EA29923E26B2B" ma:contentTypeVersion="0" ma:contentTypeDescription="My Content Type" ma:contentTypeScope="" ma:versionID="a17f9c8f7eff1ecb6bdfc1ff5fa56264">
  <xsd:schema xmlns:xsd="http://www.w3.org/2001/XMLSchema" xmlns:xs="http://www.w3.org/2001/XMLSchema" xmlns:p="http://schemas.microsoft.com/office/2006/metadata/properties" xmlns:ns2="397B19D0-B431-4FEA-9FA1-A80706919F20" xmlns:ns3="d77a602b-ccae-41da-9e86-a315a40decae" targetNamespace="http://schemas.microsoft.com/office/2006/metadata/properties" ma:root="true" ma:fieldsID="41a02289bf8ea3558596bd4de57f4779" ns2:_="" ns3:_="">
    <xsd:import namespace="397B19D0-B431-4FEA-9FA1-A80706919F20"/>
    <xsd:import namespace="d77a602b-ccae-41da-9e86-a315a40decae"/>
    <xsd:element name="properties">
      <xsd:complexType>
        <xsd:sequence>
          <xsd:element name="documentManagement">
            <xsd:complexType>
              <xsd:all>
                <xsd:element ref="ns2:siapsDataPubblicazione" minOccurs="0"/>
                <xsd:element ref="ns2:siapsSintesi" minOccurs="0"/>
                <xsd:element ref="ns3:Index" minOccurs="0"/>
                <xsd:element ref="ns2:siapsOrdin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7B19D0-B431-4FEA-9FA1-A80706919F20" elementFormDefault="qualified">
    <xsd:import namespace="http://schemas.microsoft.com/office/2006/documentManagement/types"/>
    <xsd:import namespace="http://schemas.microsoft.com/office/infopath/2007/PartnerControls"/>
    <xsd:element name="siapsDataPubblicazione" ma:index="2" nillable="true" ma:displayName="Data Pubblicazione" ma:format="DateOnly" ma:internalName="siapsDataPubblicazione">
      <xsd:simpleType>
        <xsd:restriction base="dms:DateTime"/>
      </xsd:simpleType>
    </xsd:element>
    <xsd:element name="siapsSintesi" ma:index="3" nillable="true" ma:displayName="Sintesi" ma:internalName="siapsSintesi">
      <xsd:simpleType>
        <xsd:restriction base="dms:Note"/>
      </xsd:simpleType>
    </xsd:element>
    <xsd:element name="siapsOrdine" ma:index="5" nillable="true" ma:displayName="Ordine" ma:decimals="0" ma:description="L'ordine di visualizzazione dell'elemento nell'ambito di un gruppo di elementi" ma:internalName="siapsOrdin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d77a602b-ccae-41da-9e86-a315a40decae" elementFormDefault="qualified">
    <xsd:import namespace="http://schemas.microsoft.com/office/2006/documentManagement/types"/>
    <xsd:import namespace="http://schemas.microsoft.com/office/infopath/2007/PartnerControls"/>
    <xsd:element name="Index" ma:index="4" nillable="true" ma:displayName="Index" ma:internalName="Index">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axOccurs="1" ma:index="1"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iapsDataPubblicazione xmlns="397B19D0-B431-4FEA-9FA1-A80706919F20">2023-02-05T23:00:00+00:00</siapsDataPubblicazione>
    <Index xmlns="d77a602b-ccae-41da-9e86-a315a40decae" xsi:nil="true"/>
    <siapsSintesi xmlns="397B19D0-B431-4FEA-9FA1-A80706919F20">&lt;div class="ExternalClassB56881DF1C0B4FA796A6008693EC4D2A"&gt;&lt;p&gt;​Presentazione nuova&amp;#160; gara centralizzata&lt;/p&gt;&lt;/div&gt;</siapsSintesi>
    <siapsOrdine xmlns="397B19D0-B431-4FEA-9FA1-A80706919F20" xsi:nil="true"/>
  </documentManagement>
</p:properties>
</file>

<file path=customXml/itemProps1.xml><?xml version="1.0" encoding="utf-8"?>
<ds:datastoreItem xmlns:ds="http://schemas.openxmlformats.org/officeDocument/2006/customXml" ds:itemID="{5140242A-A9A6-42D4-9404-4BA4E720A905}"/>
</file>

<file path=customXml/itemProps2.xml><?xml version="1.0" encoding="utf-8"?>
<ds:datastoreItem xmlns:ds="http://schemas.openxmlformats.org/officeDocument/2006/customXml" ds:itemID="{B3EE4D4D-B303-466E-8695-267FC5D492C8}"/>
</file>

<file path=customXml/itemProps3.xml><?xml version="1.0" encoding="utf-8"?>
<ds:datastoreItem xmlns:ds="http://schemas.openxmlformats.org/officeDocument/2006/customXml" ds:itemID="{84F72312-F543-44E4-8E9F-6173B9B990AA}"/>
</file>

<file path=docProps/app.xml><?xml version="1.0" encoding="utf-8"?>
<Properties xmlns="http://schemas.openxmlformats.org/officeDocument/2006/extended-properties" xmlns:vt="http://schemas.openxmlformats.org/officeDocument/2006/docPropsVTypes">
  <Template/>
  <TotalTime>59794</TotalTime>
  <Words>1826</Words>
  <Application>Microsoft Office PowerPoint</Application>
  <PresentationFormat>Presentazione su schermo (4:3)</PresentationFormat>
  <Paragraphs>147</Paragraphs>
  <Slides>11</Slides>
  <Notes>11</Notes>
  <HiddenSlides>0</HiddenSlides>
  <MMClips>0</MMClips>
  <ScaleCrop>false</ScaleCrop>
  <HeadingPairs>
    <vt:vector size="6" baseType="variant">
      <vt:variant>
        <vt:lpstr>Caratteri utilizzati</vt:lpstr>
      </vt:variant>
      <vt:variant>
        <vt:i4>5</vt:i4>
      </vt:variant>
      <vt:variant>
        <vt:lpstr>Tema</vt:lpstr>
      </vt:variant>
      <vt:variant>
        <vt:i4>2</vt:i4>
      </vt:variant>
      <vt:variant>
        <vt:lpstr>Titoli diapositive</vt:lpstr>
      </vt:variant>
      <vt:variant>
        <vt:i4>11</vt:i4>
      </vt:variant>
    </vt:vector>
  </HeadingPairs>
  <TitlesOfParts>
    <vt:vector size="18" baseType="lpstr">
      <vt:lpstr>Arial</vt:lpstr>
      <vt:lpstr>Calibri</vt:lpstr>
      <vt:lpstr>Calibri Light</vt:lpstr>
      <vt:lpstr>Georgia</vt:lpstr>
      <vt:lpstr>Symbol</vt:lpstr>
      <vt:lpstr>1_PwC</vt:lpstr>
      <vt:lpstr>Custom Design</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 Magistris, Mariangela (IT - Roma)</dc:creator>
  <cp:lastModifiedBy>Massimo Sibilio</cp:lastModifiedBy>
  <cp:revision>333</cp:revision>
  <cp:lastPrinted>2019-01-12T13:38:02Z</cp:lastPrinted>
  <dcterms:created xsi:type="dcterms:W3CDTF">2010-09-07T13:26:45Z</dcterms:created>
  <dcterms:modified xsi:type="dcterms:W3CDTF">2023-02-06T13:03:11Z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B template version">
    <vt:lpwstr>6</vt:lpwstr>
  </property>
  <property fmtid="{D5CDD505-2E9C-101B-9397-08002B2CF9AE}" pid="3" name="TB template type">
    <vt:lpwstr>Onscreen</vt:lpwstr>
  </property>
  <property fmtid="{D5CDD505-2E9C-101B-9397-08002B2CF9AE}" pid="4" name="Template created by">
    <vt:lpwstr>PwC</vt:lpwstr>
  </property>
  <property fmtid="{D5CDD505-2E9C-101B-9397-08002B2CF9AE}" pid="5" name="Template version">
    <vt:lpwstr>6</vt:lpwstr>
  </property>
  <property fmtid="{D5CDD505-2E9C-101B-9397-08002B2CF9AE}" pid="6" name="MSIP_Label_ea60d57e-af5b-4752-ac57-3e4f28ca11dc_Enabled">
    <vt:lpwstr>true</vt:lpwstr>
  </property>
  <property fmtid="{D5CDD505-2E9C-101B-9397-08002B2CF9AE}" pid="7" name="MSIP_Label_ea60d57e-af5b-4752-ac57-3e4f28ca11dc_SetDate">
    <vt:lpwstr>2022-12-21T09:48:42Z</vt:lpwstr>
  </property>
  <property fmtid="{D5CDD505-2E9C-101B-9397-08002B2CF9AE}" pid="8" name="MSIP_Label_ea60d57e-af5b-4752-ac57-3e4f28ca11dc_Method">
    <vt:lpwstr>Standard</vt:lpwstr>
  </property>
  <property fmtid="{D5CDD505-2E9C-101B-9397-08002B2CF9AE}" pid="9" name="MSIP_Label_ea60d57e-af5b-4752-ac57-3e4f28ca11dc_Name">
    <vt:lpwstr>ea60d57e-af5b-4752-ac57-3e4f28ca11dc</vt:lpwstr>
  </property>
  <property fmtid="{D5CDD505-2E9C-101B-9397-08002B2CF9AE}" pid="10" name="MSIP_Label_ea60d57e-af5b-4752-ac57-3e4f28ca11dc_SiteId">
    <vt:lpwstr>36da45f1-dd2c-4d1f-af13-5abe46b99921</vt:lpwstr>
  </property>
  <property fmtid="{D5CDD505-2E9C-101B-9397-08002B2CF9AE}" pid="11" name="MSIP_Label_ea60d57e-af5b-4752-ac57-3e4f28ca11dc_ActionId">
    <vt:lpwstr>8f1900c5-7ab0-46c3-94ef-6113b09bc03e</vt:lpwstr>
  </property>
  <property fmtid="{D5CDD505-2E9C-101B-9397-08002B2CF9AE}" pid="12" name="MSIP_Label_ea60d57e-af5b-4752-ac57-3e4f28ca11dc_ContentBits">
    <vt:lpwstr>0</vt:lpwstr>
  </property>
  <property fmtid="{D5CDD505-2E9C-101B-9397-08002B2CF9AE}" pid="13" name="ContentTypeId">
    <vt:lpwstr>0x01009EA7F58EC9F24C989BA50053C6DFDE2E008759DAD62F381942866EA29923E26B2B</vt:lpwstr>
  </property>
</Properties>
</file>